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4299" r:id="rId2"/>
  </p:sldMasterIdLst>
  <p:notesMasterIdLst>
    <p:notesMasterId r:id="rId20"/>
  </p:notesMasterIdLst>
  <p:sldIdLst>
    <p:sldId id="502" r:id="rId3"/>
    <p:sldId id="518" r:id="rId4"/>
    <p:sldId id="521" r:id="rId5"/>
    <p:sldId id="524" r:id="rId6"/>
    <p:sldId id="523" r:id="rId7"/>
    <p:sldId id="531" r:id="rId8"/>
    <p:sldId id="525" r:id="rId9"/>
    <p:sldId id="529" r:id="rId10"/>
    <p:sldId id="530" r:id="rId11"/>
    <p:sldId id="526" r:id="rId12"/>
    <p:sldId id="528" r:id="rId13"/>
    <p:sldId id="527" r:id="rId14"/>
    <p:sldId id="532" r:id="rId15"/>
    <p:sldId id="522" r:id="rId16"/>
    <p:sldId id="510" r:id="rId17"/>
    <p:sldId id="516" r:id="rId18"/>
    <p:sldId id="533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4244A4"/>
    <a:srgbClr val="FFFFFF"/>
    <a:srgbClr val="0033CC"/>
    <a:srgbClr val="FF3399"/>
    <a:srgbClr val="CCFFFF"/>
    <a:srgbClr val="66FFFF"/>
    <a:srgbClr val="FFFF00"/>
    <a:srgbClr val="CC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3756" autoAdjust="0"/>
  </p:normalViewPr>
  <p:slideViewPr>
    <p:cSldViewPr>
      <p:cViewPr varScale="1">
        <p:scale>
          <a:sx n="61" d="100"/>
          <a:sy n="61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8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5510629053893"/>
          <c:y val="2.850798888939006E-2"/>
          <c:w val="0.85842083585200524"/>
          <c:h val="0.72689639051825294"/>
        </c:manualLayout>
      </c:layout>
      <c:lineChart>
        <c:grouping val="standard"/>
        <c:varyColors val="0"/>
        <c:ser>
          <c:idx val="0"/>
          <c:order val="0"/>
          <c:tx>
            <c:strRef>
              <c:f>Sheet2!$AD$5</c:f>
              <c:strCache>
                <c:ptCount val="1"/>
                <c:pt idx="0">
                  <c:v>扎马隆</c:v>
                </c:pt>
              </c:strCache>
            </c:strRef>
          </c:tx>
          <c:cat>
            <c:strRef>
              <c:f>Sheet2!$AE$4:$AP$4</c:f>
              <c:strCache>
                <c:ptCount val="12"/>
                <c:pt idx="0">
                  <c:v>水环境功能区划目标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</c:strCache>
            </c:strRef>
          </c:cat>
          <c:val>
            <c:numRef>
              <c:f>Sheet2!$AE$5:$AP$5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Sheet2!$AD$6</c:f>
              <c:strCache>
                <c:ptCount val="1"/>
                <c:pt idx="0">
                  <c:v>西钢桥</c:v>
                </c:pt>
              </c:strCache>
            </c:strRef>
          </c:tx>
          <c:cat>
            <c:strRef>
              <c:f>Sheet2!$AE$4:$AP$4</c:f>
              <c:strCache>
                <c:ptCount val="12"/>
                <c:pt idx="0">
                  <c:v>水环境功能区划目标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</c:strCache>
            </c:strRef>
          </c:cat>
          <c:val>
            <c:numRef>
              <c:f>Sheet2!$AE$6:$AP$6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Sheet2!$AD$7</c:f>
              <c:strCache>
                <c:ptCount val="1"/>
                <c:pt idx="0">
                  <c:v>新宁桥</c:v>
                </c:pt>
              </c:strCache>
            </c:strRef>
          </c:tx>
          <c:cat>
            <c:strRef>
              <c:f>Sheet2!$AE$4:$AP$4</c:f>
              <c:strCache>
                <c:ptCount val="12"/>
                <c:pt idx="0">
                  <c:v>水环境功能区划目标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</c:strCache>
            </c:strRef>
          </c:cat>
          <c:val>
            <c:numRef>
              <c:f>Sheet2!$AE$7:$AP$7</c:f>
              <c:numCache>
                <c:formatCode>General</c:formatCode>
                <c:ptCount val="12"/>
                <c:pt idx="0">
                  <c:v>4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</c:v>
                </c:pt>
                <c:pt idx="5">
                  <c:v>4</c:v>
                </c:pt>
                <c:pt idx="6">
                  <c:v>4.5</c:v>
                </c:pt>
                <c:pt idx="7">
                  <c:v>4</c:v>
                </c:pt>
                <c:pt idx="8">
                  <c:v>4.5</c:v>
                </c:pt>
                <c:pt idx="9">
                  <c:v>4</c:v>
                </c:pt>
                <c:pt idx="10">
                  <c:v>4.5</c:v>
                </c:pt>
                <c:pt idx="11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Sheet2!$AD$8</c:f>
              <c:strCache>
                <c:ptCount val="1"/>
                <c:pt idx="0">
                  <c:v>报社桥</c:v>
                </c:pt>
              </c:strCache>
            </c:strRef>
          </c:tx>
          <c:cat>
            <c:strRef>
              <c:f>Sheet2!$AE$4:$AP$4</c:f>
              <c:strCache>
                <c:ptCount val="12"/>
                <c:pt idx="0">
                  <c:v>水环境功能区划目标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</c:strCache>
            </c:strRef>
          </c:cat>
          <c:val>
            <c:numRef>
              <c:f>Sheet2!$AE$8:$AP$8</c:f>
              <c:numCache>
                <c:formatCode>General</c:formatCode>
                <c:ptCount val="12"/>
                <c:pt idx="0">
                  <c:v>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Sheet2!$AD$9</c:f>
              <c:strCache>
                <c:ptCount val="1"/>
                <c:pt idx="0">
                  <c:v>小峡桥</c:v>
                </c:pt>
              </c:strCache>
            </c:strRef>
          </c:tx>
          <c:cat>
            <c:strRef>
              <c:f>Sheet2!$AE$4:$AP$4</c:f>
              <c:strCache>
                <c:ptCount val="12"/>
                <c:pt idx="0">
                  <c:v>水环境功能区划目标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</c:strCache>
            </c:strRef>
          </c:cat>
          <c:val>
            <c:numRef>
              <c:f>Sheet2!$AE$9:$AP$9</c:f>
              <c:numCache>
                <c:formatCode>General</c:formatCode>
                <c:ptCount val="12"/>
                <c:pt idx="0">
                  <c:v>4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</c:v>
                </c:pt>
                <c:pt idx="8">
                  <c:v>5.5</c:v>
                </c:pt>
                <c:pt idx="9">
                  <c:v>5.5</c:v>
                </c:pt>
                <c:pt idx="10">
                  <c:v>5.5</c:v>
                </c:pt>
                <c:pt idx="11">
                  <c:v>5.5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Sheet2!$AD$10</c:f>
              <c:strCache>
                <c:ptCount val="1"/>
                <c:pt idx="0">
                  <c:v>民和桥</c:v>
                </c:pt>
              </c:strCache>
            </c:strRef>
          </c:tx>
          <c:cat>
            <c:strRef>
              <c:f>Sheet2!$AE$4:$AP$4</c:f>
              <c:strCache>
                <c:ptCount val="12"/>
                <c:pt idx="0">
                  <c:v>水环境功能区划目标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</c:strCache>
            </c:strRef>
          </c:cat>
          <c:val>
            <c:numRef>
              <c:f>Sheet2!$AE$10:$AP$10</c:f>
              <c:numCache>
                <c:formatCode>General</c:formatCode>
                <c:ptCount val="12"/>
                <c:pt idx="0">
                  <c:v>4</c:v>
                </c:pt>
                <c:pt idx="1">
                  <c:v>4.5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4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92096"/>
        <c:axId val="118704384"/>
      </c:lineChart>
      <c:catAx>
        <c:axId val="426920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18704384"/>
        <c:crosses val="autoZero"/>
        <c:auto val="1"/>
        <c:lblAlgn val="ctr"/>
        <c:lblOffset val="100"/>
        <c:noMultiLvlLbl val="0"/>
      </c:catAx>
      <c:valAx>
        <c:axId val="11870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692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319778321714121"/>
          <c:y val="0.46846585967798804"/>
          <c:w val="0.74389292131480811"/>
          <c:h val="0.15921608125344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F4C03A-C6AE-45E8-895E-E2C634ACBE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7032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2354564B-A88F-4765-87E2-AF083C93EABA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fld id="{31B6C50C-C16F-495F-AEC1-B4CCDB6FCE65}" type="slidenum">
              <a:rPr lang="en-US" altLang="zh-CN" sz="1000">
                <a:solidFill>
                  <a:prstClr val="black"/>
                </a:solidFill>
              </a:rPr>
              <a:pPr/>
              <a:t>15</a:t>
            </a:fld>
            <a:endParaRPr lang="en-US" altLang="zh-CN" sz="1000">
              <a:solidFill>
                <a:prstClr val="black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Huangshui River is the main stream of this watershed,</a:t>
            </a:r>
          </a:p>
          <a:p>
            <a:r>
              <a:rPr lang="en-US" altLang="zh-CN" smtClean="0">
                <a:latin typeface="Arial" pitchFamily="34" charset="0"/>
              </a:rPr>
              <a:t>Beichuan River is the right branch of Huangshui Rirver (a branch of upper reaches),</a:t>
            </a:r>
          </a:p>
          <a:p>
            <a:r>
              <a:rPr lang="en-US" altLang="zh-CN" smtClean="0">
                <a:latin typeface="Arial" pitchFamily="34" charset="0"/>
              </a:rPr>
              <a:t>And Baoku River is also the right branch of Beichuan River(water conservation area of Huangshui River Basin).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5451C9B-2B9A-42D4-8C62-16D8E575FBED}" type="slidenum">
              <a:rPr lang="en-US" altLang="zh-CN" smtClean="0"/>
              <a:pPr eaLnBrk="1" hangingPunct="1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Huangshui River is the main stream of this watershed,</a:t>
            </a:r>
          </a:p>
          <a:p>
            <a:r>
              <a:rPr lang="en-US" altLang="zh-CN" smtClean="0">
                <a:latin typeface="Arial" pitchFamily="34" charset="0"/>
              </a:rPr>
              <a:t>Beichuan River is the right branch of Huangshui Rirver (a branch of upper reaches),</a:t>
            </a:r>
          </a:p>
          <a:p>
            <a:r>
              <a:rPr lang="en-US" altLang="zh-CN" smtClean="0">
                <a:latin typeface="Arial" pitchFamily="34" charset="0"/>
              </a:rPr>
              <a:t>And Baoku River is also the right branch of Beichuan River(water conservation area of Huangshui River Basin).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5451C9B-2B9A-42D4-8C62-16D8E575FBED}" type="slidenum">
              <a:rPr lang="en-US" altLang="zh-CN" smtClean="0"/>
              <a:pPr eaLnBrk="1" hangingPunct="1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1.watershed water resources and water quality modeling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2.water resources planning and management in urban and communities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3.low-cost water purifying in rural area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4.Research Proposal of Water Pollution Loading Evaluation and Water Quality Modeling of </a:t>
            </a:r>
            <a:r>
              <a:rPr lang="en-US" altLang="zh-CN" sz="2400" b="1" dirty="0" err="1" smtClean="0">
                <a:solidFill>
                  <a:srgbClr val="000099"/>
                </a:solidFill>
                <a:ea typeface="隶书" pitchFamily="49" charset="-122"/>
              </a:rPr>
              <a:t>Huangshui</a:t>
            </a:r>
            <a:r>
              <a:rPr lang="en-US" altLang="zh-CN" sz="2400" b="1" dirty="0" smtClean="0">
                <a:solidFill>
                  <a:srgbClr val="000099"/>
                </a:solidFill>
                <a:ea typeface="隶书" pitchFamily="49" charset="-122"/>
              </a:rPr>
              <a:t> River Basin in Qinghai Province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solidFill>
                  <a:schemeClr val="tx2"/>
                </a:solidFill>
              </a:rPr>
              <a:t>5.Qinghai Science</a:t>
            </a:r>
            <a:r>
              <a:rPr lang="en-US" altLang="zh-CN" sz="2400" b="1" baseline="0" dirty="0" smtClean="0">
                <a:solidFill>
                  <a:schemeClr val="tx2"/>
                </a:solidFill>
              </a:rPr>
              <a:t> &amp;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Technology Agency.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9F4CB52-4827-4676-A7DB-A958888FA284}" type="slidenum">
              <a:rPr lang="en-US" altLang="zh-CN" smtClean="0"/>
              <a:pPr eaLnBrk="1" hangingPunct="1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Huangshui River is the main stream of this watershed,</a:t>
            </a:r>
          </a:p>
          <a:p>
            <a:r>
              <a:rPr lang="en-US" altLang="zh-CN" smtClean="0">
                <a:latin typeface="Arial" pitchFamily="34" charset="0"/>
              </a:rPr>
              <a:t>Beichuan River is the right branch of Huangshui Rirver (a branch of upper reaches),</a:t>
            </a:r>
          </a:p>
          <a:p>
            <a:r>
              <a:rPr lang="en-US" altLang="zh-CN" smtClean="0">
                <a:latin typeface="Arial" pitchFamily="34" charset="0"/>
              </a:rPr>
              <a:t>And Baoku River is also the right branch of Beichuan River(water conservation area of Huangshui River Basin).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5451C9B-2B9A-42D4-8C62-16D8E575FBED}" type="slidenum">
              <a:rPr lang="en-US" altLang="zh-CN" smtClean="0"/>
              <a:pPr eaLnBrk="1" hangingPunct="1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Huangshui River is the main stream of this watershed,</a:t>
            </a:r>
          </a:p>
          <a:p>
            <a:r>
              <a:rPr lang="en-US" altLang="zh-CN" smtClean="0">
                <a:latin typeface="Arial" pitchFamily="34" charset="0"/>
              </a:rPr>
              <a:t>Beichuan River is the right branch of Huangshui Rirver (a branch of upper reaches),</a:t>
            </a:r>
          </a:p>
          <a:p>
            <a:r>
              <a:rPr lang="en-US" altLang="zh-CN" smtClean="0">
                <a:latin typeface="Arial" pitchFamily="34" charset="0"/>
              </a:rPr>
              <a:t>And Baoku River is also the right branch of Beichuan River(water conservation area of Huangshui River Basin).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5451C9B-2B9A-42D4-8C62-16D8E575FBED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C490-0B9B-4B6F-9801-C3A7475795CB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16C2-5C0E-435E-9678-8D536DE57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7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8E37-2169-45A1-9EFB-E7261CD8F81C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1E68-CEBE-43A2-8D3F-EE629E49D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CC27-27EE-4CE3-A499-2515EDED3EB2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95A6-65A5-46B8-810B-B062383AD2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2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438D-3CFB-48B6-8F9F-B580A1A01C66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EB2B-3205-4B9A-8B87-A5E0DC30A9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65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565D-D54E-4981-B107-3938AC1E98E0}" type="slidenum">
              <a:rPr lang="en-US" altLang="zh-CN" smtClean="0">
                <a:latin typeface="Arial Narrow" pitchFamily="34" charset="0"/>
                <a:ea typeface="MS PGothic" pitchFamily="34" charset="-128"/>
              </a:rPr>
              <a:pPr/>
              <a:t>‹#›</a:t>
            </a:fld>
            <a:endParaRPr lang="en-US" altLang="zh-CN"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B51D-9A04-41F6-907C-BA9C5E1BDA2A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57B8-1997-4B86-A2F1-D2941E4877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27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6FB6-E3FD-4161-82C1-C9EA5A1AD9C2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2A52-8191-4F86-B27B-6201136B32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35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3E72-7F0C-4660-A474-F7CE6C858097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2947C-A650-46B9-A8EB-DFD487C2F9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38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F9D3-B64D-44A6-9DAF-B521EC845CC9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9815-E57B-4715-ADE3-1A210F047A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6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434B-16D8-47B3-B895-C0E944DE3158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79AD-E1B5-4C6E-A1FF-0312BBAC56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2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C9C0-D2E5-4350-A7C9-10267A5DACA6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14A9-4AE9-4162-8490-71A6AAA293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0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1D35E-B15E-4050-9D2B-C148A9FC6FF7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66EF-7324-4207-AE88-A9913E4DBE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86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77D3418-A8D7-466C-94F9-2F5FD9E0F574}" type="datetimeFigureOut">
              <a:rPr lang="zh-CN" altLang="en-US"/>
              <a:pPr>
                <a:defRPr/>
              </a:pPr>
              <a:t>2015/10/20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8D12FCB-964C-446B-9B5A-5E3A9A6BF4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8D12FCB-964C-446B-9B5A-5E3A9A6BF44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7D3418-A8D7-466C-94F9-2F5FD9E0F574}" type="datetimeFigureOut">
              <a:rPr lang="zh-CN" altLang="en-US" smtClean="0"/>
              <a:pPr>
                <a:defRPr/>
              </a:pPr>
              <a:t>2015/10/20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0575" y="1066800"/>
            <a:ext cx="8353425" cy="3657600"/>
          </a:xfrm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Urban 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sprawling and related water environmental problems in </a:t>
            </a:r>
            <a:r>
              <a:rPr lang="en-US" altLang="zh-CN" sz="3600" dirty="0" err="1">
                <a:solidFill>
                  <a:schemeClr val="accent4">
                    <a:lumMod val="75000"/>
                  </a:schemeClr>
                </a:solidFill>
              </a:rPr>
              <a:t>Huangshui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 River Basin of Qinghai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Province</a:t>
            </a:r>
            <a:b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</a:rPr>
              <a:t> brief introduction of research </a:t>
            </a:r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</a:rPr>
              <a:t>schemes on L-THIA-Q and main 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</a:rPr>
              <a:t>challenge of its application</a:t>
            </a:r>
            <a:endParaRPr lang="en-US" altLang="zh-CN" sz="2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76800"/>
            <a:ext cx="6400800" cy="1981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0066"/>
              </a:buClr>
              <a:defRPr/>
            </a:pP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ea typeface="隶书" pitchFamily="49" charset="-122"/>
              <a:cs typeface="+mj-cs"/>
            </a:endParaRPr>
          </a:p>
          <a:p>
            <a:pPr algn="ctr">
              <a:spcBef>
                <a:spcPct val="0"/>
              </a:spcBef>
              <a:buClr>
                <a:srgbClr val="FF0066"/>
              </a:buClr>
              <a:defRPr/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隶书" pitchFamily="49" charset="-122"/>
                <a:cs typeface="+mj-cs"/>
              </a:rPr>
              <a:t>Zhao Xia </a:t>
            </a:r>
          </a:p>
          <a:p>
            <a:pPr algn="ctr">
              <a:spcBef>
                <a:spcPct val="0"/>
              </a:spcBef>
              <a:buClr>
                <a:srgbClr val="FF0066"/>
              </a:buClr>
              <a:defRPr/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隶书" pitchFamily="49" charset="-122"/>
                <a:cs typeface="+mj-cs"/>
              </a:rPr>
              <a:t>Qinghai Normal University </a:t>
            </a:r>
          </a:p>
          <a:p>
            <a:pPr algn="ctr" eaLnBrk="1" hangingPunct="1">
              <a:spcBef>
                <a:spcPct val="0"/>
              </a:spcBef>
              <a:buClr>
                <a:srgbClr val="FF0066"/>
              </a:buClr>
              <a:defRPr/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ea typeface="隶书" pitchFamily="49" charset="-122"/>
                <a:cs typeface="+mj-cs"/>
              </a:rPr>
              <a:t>Oct. 21, 2015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23825"/>
            <a:ext cx="5000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dministrator\AppData\Roaming\Tencent\Users\1026692654\QQ\WinTemp\RichOle\{82GN8Z@3K@0(F}O]TT1V5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28" y="5495925"/>
            <a:ext cx="13716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0668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Urban related problems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in </a:t>
            </a:r>
            <a:r>
              <a:rPr lang="en-US" altLang="zh-CN" sz="3600" dirty="0" err="1">
                <a:solidFill>
                  <a:schemeClr val="accent4">
                    <a:lumMod val="75000"/>
                  </a:schemeClr>
                </a:solidFill>
              </a:rPr>
              <a:t>Huangshui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 River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Basin</a:t>
            </a:r>
            <a:endParaRPr lang="en-US" altLang="zh-CN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Management and research work of this river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issuing </a:t>
            </a:r>
            <a:r>
              <a:rPr lang="en-US" altLang="zh-CN" sz="2400" b="1" dirty="0">
                <a:solidFill>
                  <a:schemeClr val="tx2"/>
                </a:solidFill>
              </a:rPr>
              <a:t>Water Pollution Prevention and Control Regulations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(1992), setting Water Environmental Function Zoning (2004), instituting </a:t>
            </a:r>
            <a:r>
              <a:rPr lang="en-US" altLang="zh-CN" sz="2400" b="1" dirty="0">
                <a:solidFill>
                  <a:schemeClr val="tx2"/>
                </a:solidFill>
              </a:rPr>
              <a:t>Comprehensive Governance Agency of Xining Section (2011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) and starting </a:t>
            </a:r>
            <a:r>
              <a:rPr lang="en-US" altLang="zh-CN" sz="2400" b="1" dirty="0">
                <a:solidFill>
                  <a:schemeClr val="tx2"/>
                </a:solidFill>
              </a:rPr>
              <a:t>regulation projects of Comprehensive Watershed Treatment and </a:t>
            </a:r>
            <a:r>
              <a:rPr lang="en-US" altLang="zh-CN" sz="2400" b="1" dirty="0" err="1">
                <a:solidFill>
                  <a:schemeClr val="tx2"/>
                </a:solidFill>
              </a:rPr>
              <a:t>Beichuan</a:t>
            </a:r>
            <a:r>
              <a:rPr lang="en-US" altLang="zh-CN" sz="2400" b="1" dirty="0">
                <a:solidFill>
                  <a:schemeClr val="tx2"/>
                </a:solidFill>
              </a:rPr>
              <a:t> River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etc.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most research focus </a:t>
            </a:r>
            <a:r>
              <a:rPr lang="en-US" altLang="zh-CN" sz="2400" b="1" dirty="0">
                <a:solidFill>
                  <a:schemeClr val="tx2"/>
                </a:solidFill>
              </a:rPr>
              <a:t>on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contamination </a:t>
            </a:r>
            <a:r>
              <a:rPr lang="en-US" altLang="zh-CN" sz="2400" b="1" dirty="0">
                <a:solidFill>
                  <a:schemeClr val="tx2"/>
                </a:solidFill>
              </a:rPr>
              <a:t>status or pollution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level, fewer </a:t>
            </a:r>
            <a:r>
              <a:rPr lang="en-US" altLang="zh-CN" sz="2400" b="1" dirty="0">
                <a:solidFill>
                  <a:schemeClr val="tx2"/>
                </a:solidFill>
              </a:rPr>
              <a:t>of them used mathematical model to predicting pollutants discharging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amount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but none attempted to explore link mechanism between </a:t>
            </a:r>
            <a:r>
              <a:rPr lang="en-US" altLang="zh-CN" sz="2400" b="1" dirty="0">
                <a:solidFill>
                  <a:schemeClr val="tx2"/>
                </a:solidFill>
              </a:rPr>
              <a:t>land use change(especially, urbanization and modernizing agriculture) and water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pollutant impacts.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8382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Research scheme and main challenge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7150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Research area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solidFill>
                  <a:schemeClr val="tx2"/>
                </a:solidFill>
              </a:rPr>
              <a:t>Beichuan</a:t>
            </a:r>
            <a:r>
              <a:rPr lang="en-US" altLang="zh-CN" sz="2400" b="1" dirty="0">
                <a:solidFill>
                  <a:schemeClr val="tx2"/>
                </a:solidFill>
              </a:rPr>
              <a:t> River Basin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(3371 km</a:t>
            </a:r>
            <a:r>
              <a:rPr lang="en-US" altLang="zh-CN" sz="2400" b="1" baseline="30000" dirty="0" smtClean="0">
                <a:solidFill>
                  <a:schemeClr val="tx2"/>
                </a:solidFill>
              </a:rPr>
              <a:t>2</a:t>
            </a:r>
            <a:r>
              <a:rPr lang="en-US" altLang="zh-CN" sz="2400" b="1" dirty="0">
                <a:solidFill>
                  <a:schemeClr val="tx2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of drainage area)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Instead of </a:t>
            </a:r>
            <a:r>
              <a:rPr lang="en-US" altLang="zh-CN" sz="2400" b="1" dirty="0" err="1" smtClean="0">
                <a:solidFill>
                  <a:schemeClr val="tx2"/>
                </a:solidFill>
              </a:rPr>
              <a:t>Huangshui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 </a:t>
            </a:r>
            <a:r>
              <a:rPr lang="en-US" altLang="zh-CN" sz="2400" b="1" dirty="0">
                <a:solidFill>
                  <a:schemeClr val="tx2"/>
                </a:solidFill>
              </a:rPr>
              <a:t>River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Basin(16120 km</a:t>
            </a:r>
            <a:r>
              <a:rPr lang="en-US" altLang="zh-CN" sz="2400" b="1" baseline="30000" dirty="0" smtClean="0">
                <a:solidFill>
                  <a:schemeClr val="tx2"/>
                </a:solidFill>
              </a:rPr>
              <a:t>2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) in view of data availability and feasibility of model calibration and application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800" b="1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Research objectives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Develop </a:t>
            </a:r>
            <a:r>
              <a:rPr lang="en-US" altLang="zh-CN" sz="2400" b="1" dirty="0">
                <a:solidFill>
                  <a:schemeClr val="tx2"/>
                </a:solidFill>
              </a:rPr>
              <a:t>a GIS-rooted model of L-THIA-Q which can be used as decision making tools of watershed management in Qinghai Province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/>
                </a:solidFill>
              </a:rPr>
              <a:t>Choose a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typical river to do some explorative work of water </a:t>
            </a:r>
            <a:r>
              <a:rPr lang="en-US" altLang="zh-CN" sz="2400" b="1" dirty="0">
                <a:solidFill>
                  <a:schemeClr val="tx2"/>
                </a:solidFill>
              </a:rPr>
              <a:t>pollution loading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evaluation based </a:t>
            </a:r>
            <a:r>
              <a:rPr lang="en-US" altLang="zh-CN" sz="2400" b="1" dirty="0">
                <a:solidFill>
                  <a:schemeClr val="tx2"/>
                </a:solidFill>
              </a:rPr>
              <a:t>on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concept of TMDL.</a:t>
            </a:r>
            <a:endParaRPr lang="en-US" altLang="zh-CN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6858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Progress of up-front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3200" b="1" dirty="0" smtClean="0">
                <a:ln w="12700">
                  <a:solidFill>
                    <a:schemeClr val="tx2"/>
                  </a:solidFill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隶书" pitchFamily="49" charset="-122"/>
                <a:cs typeface="+mj-cs"/>
              </a:rPr>
              <a:t>Works </a:t>
            </a:r>
            <a:r>
              <a:rPr lang="en-US" altLang="zh-CN" sz="3200" b="1" dirty="0">
                <a:ln w="12700">
                  <a:solidFill>
                    <a:schemeClr val="tx2"/>
                  </a:solidFill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隶书" pitchFamily="49" charset="-122"/>
                <a:cs typeface="+mj-cs"/>
              </a:rPr>
              <a:t>we have </a:t>
            </a:r>
            <a:r>
              <a:rPr lang="en-US" altLang="zh-CN" sz="3200" b="1" dirty="0" smtClean="0">
                <a:ln w="12700">
                  <a:solidFill>
                    <a:schemeClr val="tx2"/>
                  </a:solidFill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隶书" pitchFamily="49" charset="-122"/>
                <a:cs typeface="+mj-cs"/>
              </a:rPr>
              <a:t>done:</a:t>
            </a:r>
            <a:endParaRPr lang="en-US" altLang="zh-CN" sz="3200" b="1" dirty="0">
              <a:ln w="12700">
                <a:solidFill>
                  <a:schemeClr val="tx2"/>
                </a:solidFill>
              </a:ln>
              <a:solidFill>
                <a:srgbClr val="0000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隶书" pitchFamily="49" charset="-122"/>
              <a:cs typeface="+mj-cs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Evaluation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data demands of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model building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data </a:t>
            </a:r>
            <a:r>
              <a:rPr lang="en-US" altLang="zh-CN" sz="2400" b="1" dirty="0">
                <a:solidFill>
                  <a:schemeClr val="tx2"/>
                </a:solidFill>
              </a:rPr>
              <a:t>of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LUCC, soil type and daily or monthly runoff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design a questionnaire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Including three questions of water environment, two questions of water resource,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two questions of land use planning and two questions of water modeling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data </a:t>
            </a:r>
            <a:r>
              <a:rPr lang="en-US" altLang="zh-CN" sz="2400" b="1" dirty="0">
                <a:solidFill>
                  <a:schemeClr val="tx2"/>
                </a:solidFill>
              </a:rPr>
              <a:t>of hydrologic features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visiting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</a:rPr>
              <a:t>relative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institutions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/>
                </a:solidFill>
              </a:rPr>
              <a:t>Including Remote Sensing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Monitoring Center and Bureau </a:t>
            </a:r>
            <a:r>
              <a:rPr lang="en-US" altLang="zh-CN" sz="2400" b="1" dirty="0">
                <a:solidFill>
                  <a:schemeClr val="tx2"/>
                </a:solidFill>
              </a:rPr>
              <a:t>of Hydrology and Water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Resources of Qinghai Province, Environment </a:t>
            </a:r>
            <a:r>
              <a:rPr lang="en-US" altLang="zh-CN" sz="2400" b="1" dirty="0">
                <a:solidFill>
                  <a:schemeClr val="tx2"/>
                </a:solidFill>
              </a:rPr>
              <a:t>Protection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Agency of Xining City and </a:t>
            </a:r>
            <a:r>
              <a:rPr lang="en-US" altLang="zh-CN" sz="2400" b="1" dirty="0" err="1" smtClean="0">
                <a:solidFill>
                  <a:schemeClr val="tx2"/>
                </a:solidFill>
              </a:rPr>
              <a:t>Huangshui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 </a:t>
            </a:r>
            <a:r>
              <a:rPr lang="en-US" altLang="zh-CN" sz="2400" b="1" dirty="0">
                <a:solidFill>
                  <a:schemeClr val="tx2"/>
                </a:solidFill>
              </a:rPr>
              <a:t>River Basin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Commission(Xining </a:t>
            </a:r>
            <a:r>
              <a:rPr lang="en-US" altLang="zh-CN" sz="2400" b="1" dirty="0">
                <a:solidFill>
                  <a:schemeClr val="tx2"/>
                </a:solidFill>
              </a:rPr>
              <a:t>Section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) etc.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6858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4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Progress of up-front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altLang="zh-CN" sz="3200" b="1" dirty="0" smtClean="0">
                <a:ln w="12700">
                  <a:solidFill>
                    <a:schemeClr val="tx2"/>
                  </a:solidFill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隶书" pitchFamily="49" charset="-122"/>
                <a:cs typeface="+mj-cs"/>
              </a:rPr>
              <a:t>Some thing we </a:t>
            </a:r>
            <a:r>
              <a:rPr lang="en-US" altLang="zh-CN" sz="3200" b="1" dirty="0">
                <a:ln w="12700">
                  <a:solidFill>
                    <a:schemeClr val="tx2"/>
                  </a:solidFill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隶书" pitchFamily="49" charset="-122"/>
                <a:cs typeface="+mj-cs"/>
              </a:rPr>
              <a:t>have </a:t>
            </a:r>
            <a:r>
              <a:rPr lang="en-US" altLang="zh-CN" sz="3200" b="1" dirty="0" smtClean="0">
                <a:ln w="12700">
                  <a:solidFill>
                    <a:schemeClr val="tx2"/>
                  </a:solidFill>
                </a:ln>
                <a:solidFill>
                  <a:srgbClr val="00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隶书" pitchFamily="49" charset="-122"/>
                <a:cs typeface="+mj-cs"/>
              </a:rPr>
              <a:t>found: </a:t>
            </a:r>
            <a:endParaRPr lang="en-US" altLang="zh-CN" sz="3200" b="1" dirty="0">
              <a:ln w="12700">
                <a:solidFill>
                  <a:schemeClr val="tx2"/>
                </a:solidFill>
              </a:ln>
              <a:solidFill>
                <a:srgbClr val="0000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ea typeface="隶书" pitchFamily="49" charset="-122"/>
              <a:cs typeface="+mj-cs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2"/>
                </a:solidFill>
              </a:rPr>
              <a:t>identifying management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requirements is very critical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Cause “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is often hard for researchers to produce decision support tools that are actually used by planners, managers and decision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makers(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quoted from Professor Harbor ,Nov.24, 2014 at Xining Symposium)”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But there are several departments that hold on water resource management at same time, who should we server for?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/>
                </a:solidFill>
              </a:rPr>
              <a:t>Long-Term Hydrologic Impact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Assessment, especially </a:t>
            </a:r>
            <a:r>
              <a:rPr lang="en-US" altLang="zh-CN" sz="2400" b="1" dirty="0">
                <a:solidFill>
                  <a:schemeClr val="tx2"/>
                </a:solidFill>
              </a:rPr>
              <a:t>based on the scenario analysis of land use planning is deserved to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do, </a:t>
            </a:r>
            <a:r>
              <a:rPr lang="en-US" altLang="zh-CN" sz="2400" b="1" dirty="0">
                <a:solidFill>
                  <a:schemeClr val="tx2"/>
                </a:solidFill>
              </a:rPr>
              <a:t>but the result is very difficult to be adopted by the decision-making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departments right now. </a:t>
            </a:r>
            <a:endParaRPr lang="en-US" altLang="zh-CN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8382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5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Planning of follow-up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our goal of L-THIA-Q: to develop a Practical </a:t>
            </a:r>
            <a:r>
              <a:rPr lang="en-US" altLang="zh-CN" sz="2800" b="1" dirty="0">
                <a:solidFill>
                  <a:schemeClr val="tx2"/>
                </a:solidFill>
              </a:rPr>
              <a:t>Decision Support Tools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in </a:t>
            </a:r>
            <a:r>
              <a:rPr lang="en-US" altLang="zh-CN" sz="2800" b="1" dirty="0">
                <a:solidFill>
                  <a:schemeClr val="tx2"/>
                </a:solidFill>
              </a:rPr>
              <a:t>Hydrology and Water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Quality which is applicative and useful in Qinghai,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Which should be a GIS-rooted model tools that can help decision makers to </a:t>
            </a:r>
            <a:r>
              <a:rPr lang="en-US" altLang="zh-CN" sz="2400" b="1" dirty="0">
                <a:solidFill>
                  <a:schemeClr val="tx2"/>
                </a:solidFill>
              </a:rPr>
              <a:t>analyze and display the implications of different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decisions they </a:t>
            </a:r>
            <a:r>
              <a:rPr lang="en-US" altLang="zh-CN" sz="2400" b="1" dirty="0">
                <a:solidFill>
                  <a:schemeClr val="tx2"/>
                </a:solidFill>
              </a:rPr>
              <a:t>are trying to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make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Which can meet the of evaluation accuracy and sustainable management demand of water resources on the premise of data availability.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4572000" y="685800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650" tIns="60325" rIns="120650" bIns="60325" anchor="ctr"/>
          <a:lstStyle>
            <a:lvl1pPr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altLang="zh-CN" b="1">
                <a:solidFill>
                  <a:prstClr val="black"/>
                </a:solidFill>
                <a:cs typeface="Times New Roman" pitchFamily="18" charset="0"/>
              </a:rPr>
              <a:t>Planner and Environmental Managers</a:t>
            </a:r>
            <a:r>
              <a:rPr lang="en-US" altLang="en-US" b="1">
                <a:solidFill>
                  <a:prstClr val="black"/>
                </a:solidFill>
                <a:cs typeface="Times New Roman" pitchFamily="18" charset="0"/>
              </a:rPr>
              <a:t>’</a:t>
            </a:r>
            <a:r>
              <a:rPr lang="en-US" altLang="zh-CN" b="1">
                <a:solidFill>
                  <a:prstClr val="black"/>
                </a:solidFill>
                <a:cs typeface="Times New Roman" pitchFamily="18" charset="0"/>
              </a:rPr>
              <a:t> Approach to </a:t>
            </a:r>
          </a:p>
          <a:p>
            <a:r>
              <a:rPr lang="en-US" altLang="zh-CN" b="1">
                <a:solidFill>
                  <a:prstClr val="black"/>
                </a:solidFill>
                <a:cs typeface="Times New Roman" pitchFamily="18" charset="0"/>
              </a:rPr>
              <a:t>Model Use</a:t>
            </a:r>
            <a:endParaRPr lang="en-US" altLang="zh-CN" b="1">
              <a:solidFill>
                <a:srgbClr val="646B86"/>
              </a:solidFill>
            </a:endParaRP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533400" y="1762125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0650" tIns="60325" rIns="120650" bIns="60325" anchor="ctr"/>
          <a:lstStyle>
            <a:lvl1pPr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altLang="zh-CN" sz="3200" b="1" dirty="0">
                <a:solidFill>
                  <a:srgbClr val="A9432B"/>
                </a:solidFill>
                <a:cs typeface="Times New Roman" pitchFamily="18" charset="0"/>
              </a:rPr>
              <a:t>Generalization</a:t>
            </a:r>
            <a:r>
              <a:rPr lang="en-US" altLang="zh-CN" sz="3200" b="1" dirty="0">
                <a:solidFill>
                  <a:srgbClr val="A0A5B8"/>
                </a:solidFill>
                <a:cs typeface="Times New Roman" pitchFamily="18" charset="0"/>
              </a:rPr>
              <a:t>		</a:t>
            </a:r>
            <a:r>
              <a:rPr lang="en-US" altLang="zh-CN" sz="3200" b="1" dirty="0">
                <a:solidFill>
                  <a:srgbClr val="A9432B"/>
                </a:solidFill>
                <a:cs typeface="Times New Roman" pitchFamily="18" charset="0"/>
              </a:rPr>
              <a:t>Specification</a:t>
            </a:r>
          </a:p>
          <a:p>
            <a:r>
              <a:rPr lang="en-US" altLang="zh-CN" sz="3200" b="1" dirty="0">
                <a:solidFill>
                  <a:srgbClr val="A9432B"/>
                </a:solidFill>
                <a:cs typeface="Times New Roman" pitchFamily="18" charset="0"/>
              </a:rPr>
              <a:t>Maximum complexity</a:t>
            </a:r>
            <a:r>
              <a:rPr lang="en-US" altLang="zh-CN" sz="3200" b="1" dirty="0">
                <a:solidFill>
                  <a:srgbClr val="A0A5B8"/>
                </a:solidFill>
                <a:cs typeface="Times New Roman" pitchFamily="18" charset="0"/>
              </a:rPr>
              <a:t>	</a:t>
            </a:r>
            <a:r>
              <a:rPr lang="en-US" altLang="zh-CN" sz="3200" b="1" dirty="0">
                <a:solidFill>
                  <a:srgbClr val="A9432B"/>
                </a:solidFill>
                <a:cs typeface="Times New Roman" pitchFamily="18" charset="0"/>
              </a:rPr>
              <a:t>Simple to use</a:t>
            </a:r>
          </a:p>
          <a:p>
            <a:r>
              <a:rPr lang="en-US" altLang="zh-CN" sz="3200" b="1" dirty="0">
                <a:solidFill>
                  <a:srgbClr val="A9432B"/>
                </a:solidFill>
                <a:cs typeface="Times New Roman" pitchFamily="18" charset="0"/>
              </a:rPr>
              <a:t>Small Scale		Large Scale</a:t>
            </a:r>
          </a:p>
          <a:p>
            <a:r>
              <a:rPr lang="en-US" altLang="zh-CN" sz="3200" b="1" dirty="0">
                <a:solidFill>
                  <a:srgbClr val="A9432B"/>
                </a:solidFill>
                <a:cs typeface="Times New Roman" pitchFamily="18" charset="0"/>
              </a:rPr>
              <a:t>Highly data intensive	Readily Available Data</a:t>
            </a:r>
          </a:p>
          <a:p>
            <a:pPr algn="ctr"/>
            <a:endParaRPr lang="en-US" altLang="zh-CN" sz="3200" b="1" dirty="0">
              <a:solidFill>
                <a:srgbClr val="646B86"/>
              </a:solidFill>
              <a:cs typeface="Times New Roman" pitchFamily="18" charset="0"/>
            </a:endParaRPr>
          </a:p>
          <a:p>
            <a:endParaRPr lang="en-US" altLang="zh-C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609600" y="6096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r>
              <a:rPr lang="en-US" altLang="zh-CN" b="1">
                <a:solidFill>
                  <a:prstClr val="black"/>
                </a:solidFill>
                <a:cs typeface="Times New Roman" pitchFamily="18" charset="0"/>
              </a:rPr>
              <a:t>Scientists</a:t>
            </a:r>
            <a:r>
              <a:rPr lang="en-US" altLang="en-US" b="1">
                <a:solidFill>
                  <a:prstClr val="black"/>
                </a:solidFill>
                <a:cs typeface="Times New Roman" pitchFamily="18" charset="0"/>
              </a:rPr>
              <a:t>’</a:t>
            </a:r>
            <a:r>
              <a:rPr lang="en-US" altLang="zh-CN" b="1">
                <a:solidFill>
                  <a:prstClr val="black"/>
                </a:solidFill>
                <a:cs typeface="Times New Roman" pitchFamily="18" charset="0"/>
              </a:rPr>
              <a:t> Approach to </a:t>
            </a:r>
          </a:p>
          <a:p>
            <a:r>
              <a:rPr lang="en-US" altLang="zh-CN" b="1">
                <a:solidFill>
                  <a:prstClr val="black"/>
                </a:solidFill>
                <a:cs typeface="Times New Roman" pitchFamily="18" charset="0"/>
              </a:rPr>
              <a:t>Model Development</a:t>
            </a:r>
            <a:r>
              <a:rPr lang="en-US" altLang="zh-CN" sz="3600" b="1">
                <a:solidFill>
                  <a:srgbClr val="646B86"/>
                </a:solidFill>
              </a:rPr>
              <a:t> </a:t>
            </a:r>
          </a:p>
        </p:txBody>
      </p:sp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533400" y="460375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>
                <a:solidFill>
                  <a:prstClr val="black"/>
                </a:solidFill>
                <a:cs typeface="Times New Roman" pitchFamily="18" charset="0"/>
              </a:rPr>
              <a:t>The Best General Model our Science and Research Grade Data Can Support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4419600" y="4419600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1373188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1373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CN" dirty="0">
                <a:solidFill>
                  <a:prstClr val="black"/>
                </a:solidFill>
                <a:cs typeface="Times New Roman" pitchFamily="18" charset="0"/>
              </a:rPr>
              <a:t>The Answer to a Specific Question (=Decision) with the Best, Easy-to-Use Model, Using Data I Already Have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343400" y="228600"/>
            <a:ext cx="0" cy="5715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055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L-THIA is one example of a decision support tool</a:t>
            </a:r>
          </a:p>
          <a:p>
            <a:endParaRPr lang="en-US" altLang="zh-CN" dirty="0" smtClean="0"/>
          </a:p>
          <a:p>
            <a:r>
              <a:rPr lang="en-US" altLang="zh-CN" dirty="0"/>
              <a:t>Qinghai Normal </a:t>
            </a:r>
            <a:r>
              <a:rPr lang="en-US" altLang="zh-CN" dirty="0" smtClean="0"/>
              <a:t>University is excited to be working with excellent researchers at </a:t>
            </a:r>
            <a:r>
              <a:rPr lang="en-US" altLang="zh-CN" dirty="0"/>
              <a:t>Purdue University </a:t>
            </a:r>
            <a:r>
              <a:rPr lang="en-US" altLang="zh-CN" dirty="0" smtClean="0"/>
              <a:t>to pursue a project that will promote sustainable water resource development in Qinghai.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8614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900" b="1" dirty="0">
                <a:solidFill>
                  <a:schemeClr val="accent1">
                    <a:lumMod val="75000"/>
                  </a:schemeClr>
                </a:solidFill>
              </a:rPr>
              <a:t>Thanks for your </a:t>
            </a:r>
            <a:r>
              <a:rPr lang="en-US" altLang="zh-CN" sz="3900" b="1" dirty="0" smtClean="0">
                <a:solidFill>
                  <a:schemeClr val="accent1">
                    <a:lumMod val="75000"/>
                  </a:schemeClr>
                </a:solidFill>
              </a:rPr>
              <a:t>attending</a:t>
            </a:r>
            <a:endParaRPr lang="en-US" altLang="zh-CN" sz="39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3900" b="1" dirty="0" smtClean="0">
                <a:solidFill>
                  <a:schemeClr val="accent1">
                    <a:lumMod val="75000"/>
                  </a:schemeClr>
                </a:solidFill>
              </a:rPr>
              <a:t>Welcome </a:t>
            </a:r>
            <a:r>
              <a:rPr lang="en-US" altLang="zh-CN" sz="3900" b="1" dirty="0">
                <a:solidFill>
                  <a:schemeClr val="accent1">
                    <a:lumMod val="75000"/>
                  </a:schemeClr>
                </a:solidFill>
              </a:rPr>
              <a:t>questions and suggestions</a:t>
            </a:r>
          </a:p>
          <a:p>
            <a:endParaRPr lang="en-US" altLang="zh-CN" dirty="0" smtClean="0"/>
          </a:p>
          <a:p>
            <a:r>
              <a:rPr lang="en-US" altLang="zh-CN" sz="3000" b="1" dirty="0" smtClean="0"/>
              <a:t>Reporter</a:t>
            </a:r>
            <a:r>
              <a:rPr lang="en-US" altLang="zh-CN" sz="3000" b="1" dirty="0"/>
              <a:t>: Ph.D. Zhao Xia</a:t>
            </a:r>
          </a:p>
          <a:p>
            <a:pPr lvl="1"/>
            <a:r>
              <a:rPr lang="en-US" altLang="zh-CN" sz="3000" dirty="0" smtClean="0"/>
              <a:t>Geographic Science Department</a:t>
            </a:r>
          </a:p>
          <a:p>
            <a:pPr lvl="1"/>
            <a:r>
              <a:rPr lang="en-US" altLang="zh-CN" sz="3000" dirty="0" smtClean="0"/>
              <a:t>Qinghai </a:t>
            </a:r>
            <a:r>
              <a:rPr lang="en-US" altLang="zh-CN" sz="3000" dirty="0"/>
              <a:t>Normal University</a:t>
            </a:r>
          </a:p>
          <a:p>
            <a:pPr lvl="1"/>
            <a:r>
              <a:rPr lang="en-US" altLang="zh-CN" sz="3000" dirty="0"/>
              <a:t>E-mail</a:t>
            </a:r>
            <a:r>
              <a:rPr lang="zh-CN" altLang="en-US" sz="3000" dirty="0"/>
              <a:t>：</a:t>
            </a:r>
            <a:r>
              <a:rPr lang="en-US" altLang="zh-CN" sz="3000" dirty="0"/>
              <a:t>zhaoxia-qh@163.com</a:t>
            </a:r>
          </a:p>
          <a:p>
            <a:pPr lvl="1"/>
            <a:r>
              <a:rPr lang="en-US" altLang="zh-CN" sz="3000" dirty="0"/>
              <a:t>Mobile phone: 13997060081</a:t>
            </a:r>
          </a:p>
          <a:p>
            <a:pPr lvl="1"/>
            <a:r>
              <a:rPr lang="en-US" altLang="zh-CN" sz="3000" dirty="0"/>
              <a:t>Address: No.38 West </a:t>
            </a:r>
            <a:r>
              <a:rPr lang="en-US" altLang="zh-CN" sz="3000" dirty="0" err="1"/>
              <a:t>Wusi</a:t>
            </a:r>
            <a:r>
              <a:rPr lang="en-US" altLang="zh-CN" sz="3000" dirty="0"/>
              <a:t> Road, </a:t>
            </a:r>
            <a:r>
              <a:rPr lang="en-US" altLang="zh-CN" sz="3000" dirty="0" smtClean="0"/>
              <a:t>West City District, Xining, 810008. </a:t>
            </a:r>
            <a:endParaRPr lang="en-US" altLang="zh-CN" sz="3000" dirty="0"/>
          </a:p>
          <a:p>
            <a:endParaRPr lang="en-US" altLang="zh-CN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6096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defRPr/>
            </a:pPr>
            <a:r>
              <a:rPr lang="en-US" altLang="zh-CN" sz="4800" b="1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End of the presentation</a:t>
            </a:r>
            <a:endParaRPr lang="zh-CN" altLang="en-US" sz="4800" b="1" dirty="0" smtClean="0">
              <a:solidFill>
                <a:srgbClr val="000099"/>
              </a:solidFill>
              <a:latin typeface="+mn-lt"/>
              <a:ea typeface="隶书" pitchFamily="49" charset="-122"/>
            </a:endParaRPr>
          </a:p>
        </p:txBody>
      </p:sp>
      <p:pic>
        <p:nvPicPr>
          <p:cNvPr id="4" name="Picture 4" descr="C:\Users\Administrator\AppData\Roaming\Tencent\Users\1026692654\QQ\WinTemp\RichOle\{82GN8Z@3K@0(F}O]TT1V5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28" y="5495925"/>
            <a:ext cx="13716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9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066800"/>
          </a:xfrm>
        </p:spPr>
        <p:txBody>
          <a:bodyPr/>
          <a:lstStyle/>
          <a:p>
            <a:pPr>
              <a:buClr>
                <a:srgbClr val="FF0066"/>
              </a:buClr>
              <a:defRPr/>
            </a:pPr>
            <a:r>
              <a:rPr lang="en-US" altLang="zh-CN" sz="4800" dirty="0">
                <a:solidFill>
                  <a:schemeClr val="accent4">
                    <a:lumMod val="75000"/>
                  </a:schemeClr>
                </a:solidFill>
              </a:rPr>
              <a:t>outline of the report</a:t>
            </a:r>
            <a:endParaRPr lang="zh-CN" alt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5029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081088" lvl="1" indent="-6238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</a:rPr>
              <a:t>Origin </a:t>
            </a:r>
            <a:r>
              <a:rPr lang="en-US" altLang="zh-CN" sz="3600" b="1" dirty="0">
                <a:solidFill>
                  <a:schemeClr val="tx2"/>
                </a:solidFill>
              </a:rPr>
              <a:t>of the </a:t>
            </a:r>
            <a:r>
              <a:rPr lang="en-US" altLang="zh-CN" sz="3600" b="1" dirty="0" smtClean="0">
                <a:solidFill>
                  <a:schemeClr val="tx2"/>
                </a:solidFill>
              </a:rPr>
              <a:t>cooperation on L-THIA-Q</a:t>
            </a:r>
          </a:p>
          <a:p>
            <a:pPr marL="1081088" lvl="1" indent="-6238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</a:rPr>
              <a:t>Urban related problems in </a:t>
            </a:r>
            <a:r>
              <a:rPr lang="en-US" altLang="zh-CN" sz="3600" b="1" dirty="0" err="1" smtClean="0">
                <a:solidFill>
                  <a:schemeClr val="tx2"/>
                </a:solidFill>
              </a:rPr>
              <a:t>Huangshui</a:t>
            </a:r>
            <a:r>
              <a:rPr lang="en-US" altLang="zh-CN" sz="3600" b="1" dirty="0" smtClean="0">
                <a:solidFill>
                  <a:schemeClr val="tx2"/>
                </a:solidFill>
              </a:rPr>
              <a:t> River Basin </a:t>
            </a:r>
          </a:p>
          <a:p>
            <a:pPr marL="1081088" lvl="1" indent="-6238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</a:rPr>
              <a:t>Research scheme and main challenge</a:t>
            </a:r>
          </a:p>
          <a:p>
            <a:pPr marL="1081088" lvl="1" indent="-6238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</a:rPr>
              <a:t>Progress </a:t>
            </a:r>
            <a:r>
              <a:rPr lang="en-US" altLang="zh-CN" sz="3600" b="1" dirty="0">
                <a:solidFill>
                  <a:schemeClr val="tx2"/>
                </a:solidFill>
              </a:rPr>
              <a:t>of up-front </a:t>
            </a:r>
            <a:r>
              <a:rPr lang="en-US" altLang="zh-CN" sz="3600" b="1" dirty="0" smtClean="0">
                <a:solidFill>
                  <a:schemeClr val="tx2"/>
                </a:solidFill>
              </a:rPr>
              <a:t>work</a:t>
            </a:r>
          </a:p>
          <a:p>
            <a:pPr marL="1081088" lvl="1" indent="-62388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solidFill>
                  <a:schemeClr val="tx2"/>
                </a:solidFill>
              </a:rPr>
              <a:t>Planning </a:t>
            </a:r>
            <a:r>
              <a:rPr lang="en-US" altLang="zh-CN" sz="3600" b="1" dirty="0">
                <a:solidFill>
                  <a:schemeClr val="tx2"/>
                </a:solidFill>
              </a:rPr>
              <a:t>of follow-up </a:t>
            </a:r>
            <a:r>
              <a:rPr lang="en-US" altLang="zh-CN" sz="3600" b="1" dirty="0" smtClean="0">
                <a:solidFill>
                  <a:schemeClr val="tx2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8893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8382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Origin of the cooperation on L-THIA-Q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57150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Cooperation discussion on provincial and state water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resource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sustainable development project (Jun. 2014-Feb. 2015)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Professor Filly advised three main cooperation fields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Professor Harbor suggested to focus on Urban and Community Water Planning and Management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tx2"/>
                </a:solidFill>
              </a:rPr>
              <a:t>Ph.D. Zhao provided a research proposal of </a:t>
            </a:r>
            <a:r>
              <a:rPr lang="en-US" altLang="zh-CN" sz="2400" b="1" dirty="0" err="1">
                <a:solidFill>
                  <a:schemeClr val="tx2"/>
                </a:solidFill>
              </a:rPr>
              <a:t>Huangshui</a:t>
            </a:r>
            <a:r>
              <a:rPr lang="en-US" altLang="zh-CN" sz="2400" b="1" dirty="0">
                <a:solidFill>
                  <a:schemeClr val="tx2"/>
                </a:solidFill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River Basin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2"/>
                </a:solidFill>
              </a:rPr>
              <a:t>Cooperation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agreement on </a:t>
            </a:r>
            <a:r>
              <a:rPr lang="en-US" altLang="zh-CN" sz="2800" b="1" dirty="0">
                <a:solidFill>
                  <a:schemeClr val="tx2"/>
                </a:solidFill>
              </a:rPr>
              <a:t>L-THIA-Q and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relevant issues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(Feb</a:t>
            </a:r>
            <a:r>
              <a:rPr lang="en-US" altLang="zh-CN" sz="2800" b="1" dirty="0">
                <a:solidFill>
                  <a:schemeClr val="tx2"/>
                </a:solidFill>
              </a:rPr>
              <a:t>.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2015-May 2015)</a:t>
            </a:r>
            <a:endParaRPr lang="en-US" altLang="zh-CN" sz="2800" b="1" dirty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Determined the keywords of collaboration: L-THIA-Q </a:t>
            </a:r>
            <a:r>
              <a:rPr lang="en-US" altLang="zh-CN" sz="2400" b="1" dirty="0">
                <a:solidFill>
                  <a:schemeClr val="tx2"/>
                </a:solidFill>
              </a:rPr>
              <a:t>and Water Pollution Loading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Evaluation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Won </a:t>
            </a:r>
            <a:r>
              <a:rPr lang="en-US" altLang="zh-CN" sz="2400" b="1" dirty="0">
                <a:solidFill>
                  <a:schemeClr val="tx2"/>
                </a:solidFill>
              </a:rPr>
              <a:t>a research funding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from Qinghai STA</a:t>
            </a:r>
            <a:endParaRPr lang="en-US" altLang="zh-CN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1124"/>
            <a:ext cx="8229600" cy="60960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defRPr/>
            </a:pPr>
            <a:r>
              <a:rPr lang="en-US" altLang="zh-CN" sz="3600" b="1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Location of proposed area</a:t>
            </a:r>
            <a:endParaRPr lang="zh-CN" altLang="en-US" sz="3600" b="1" dirty="0" smtClean="0">
              <a:solidFill>
                <a:srgbClr val="000099"/>
              </a:solidFill>
              <a:latin typeface="+mn-lt"/>
              <a:ea typeface="隶书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600" y="0"/>
            <a:ext cx="8919692" cy="6865513"/>
            <a:chOff x="228600" y="0"/>
            <a:chExt cx="8919692" cy="6865513"/>
          </a:xfrm>
        </p:grpSpPr>
        <p:pic>
          <p:nvPicPr>
            <p:cNvPr id="6152" name="Picture 8" descr="F:\learning\L-THIA\湟水流域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47326"/>
              <a:ext cx="8229600" cy="581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2" descr="F:\learning\L-THIA\湟水流域位置关系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255" y="0"/>
              <a:ext cx="3769037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9587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0668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Urban related problems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in </a:t>
            </a:r>
            <a:r>
              <a:rPr lang="en-US" altLang="zh-CN" sz="3600" dirty="0" err="1">
                <a:solidFill>
                  <a:schemeClr val="accent4">
                    <a:lumMod val="75000"/>
                  </a:schemeClr>
                </a:solidFill>
              </a:rPr>
              <a:t>Huangshui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 River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Basin</a:t>
            </a:r>
            <a:endParaRPr lang="en-US" altLang="zh-CN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Hydrological situation of the river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biggest </a:t>
            </a:r>
            <a:r>
              <a:rPr lang="en-US" altLang="zh-CN" sz="2400" b="1" dirty="0">
                <a:solidFill>
                  <a:schemeClr val="tx2"/>
                </a:solidFill>
              </a:rPr>
              <a:t>tributary of Yellow River in Qinghai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Province, flowing </a:t>
            </a:r>
            <a:r>
              <a:rPr lang="en-US" altLang="zh-CN" sz="2400" b="1" dirty="0">
                <a:solidFill>
                  <a:schemeClr val="tx2"/>
                </a:solidFill>
              </a:rPr>
              <a:t>through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seven </a:t>
            </a:r>
            <a:r>
              <a:rPr lang="en-US" altLang="zh-CN" sz="2400" b="1" dirty="0">
                <a:solidFill>
                  <a:schemeClr val="tx2"/>
                </a:solidFill>
              </a:rPr>
              <a:t>counties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and </a:t>
            </a:r>
            <a:r>
              <a:rPr lang="en-US" altLang="zh-CN" sz="2400" b="1" dirty="0">
                <a:solidFill>
                  <a:schemeClr val="tx2"/>
                </a:solidFill>
              </a:rPr>
              <a:t>one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city with </a:t>
            </a:r>
            <a:r>
              <a:rPr lang="en-US" altLang="zh-CN" sz="2400" b="1" dirty="0">
                <a:solidFill>
                  <a:schemeClr val="tx2"/>
                </a:solidFill>
              </a:rPr>
              <a:t>a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drainage </a:t>
            </a:r>
            <a:r>
              <a:rPr lang="en-US" altLang="zh-CN" sz="2400" b="1" dirty="0">
                <a:solidFill>
                  <a:schemeClr val="tx2"/>
                </a:solidFill>
              </a:rPr>
              <a:t>area of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16120km</a:t>
            </a:r>
            <a:r>
              <a:rPr lang="en-US" altLang="zh-CN" sz="2400" b="1" baseline="30000" dirty="0" smtClean="0">
                <a:solidFill>
                  <a:schemeClr val="tx2"/>
                </a:solidFill>
              </a:rPr>
              <a:t>2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, which shares </a:t>
            </a:r>
            <a:r>
              <a:rPr lang="en-US" altLang="zh-CN" sz="2400" b="1" dirty="0">
                <a:solidFill>
                  <a:schemeClr val="tx2"/>
                </a:solidFill>
              </a:rPr>
              <a:t>2.2 percent of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total land area in Qinghai Province.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err="1">
                <a:solidFill>
                  <a:schemeClr val="tx2"/>
                </a:solidFill>
              </a:rPr>
              <a:t>Huangshui</a:t>
            </a:r>
            <a:r>
              <a:rPr lang="en-US" altLang="zh-CN" sz="2400" b="1" dirty="0">
                <a:solidFill>
                  <a:schemeClr val="tx2"/>
                </a:solidFill>
              </a:rPr>
              <a:t> River is a multi-functional water body, which carries on drinking, irrigating, industry water supply, pollutant receiving, landscape and leisure functions together.</a:t>
            </a:r>
            <a:endParaRPr lang="en-US" altLang="zh-CN" sz="2400" b="1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altLang="zh-CN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1124"/>
            <a:ext cx="8229600" cy="609600"/>
          </a:xfrm>
        </p:spPr>
        <p:txBody>
          <a:bodyPr/>
          <a:lstStyle/>
          <a:p>
            <a:pPr>
              <a:buClr>
                <a:srgbClr val="FF0066"/>
              </a:buClr>
              <a:defRPr/>
            </a:pPr>
            <a:r>
              <a:rPr lang="en-US" altLang="zh-CN" sz="3600" dirty="0">
                <a:solidFill>
                  <a:srgbClr val="000099"/>
                </a:solidFill>
                <a:latin typeface="+mn-lt"/>
                <a:ea typeface="隶书" pitchFamily="49" charset="-122"/>
              </a:rPr>
              <a:t>urban and towns </a:t>
            </a:r>
            <a:r>
              <a:rPr lang="en-US" altLang="zh-CN" sz="3600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in </a:t>
            </a:r>
            <a:r>
              <a:rPr lang="en-US" altLang="zh-CN" sz="3600" dirty="0" err="1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Huangshui</a:t>
            </a:r>
            <a:r>
              <a:rPr lang="en-US" altLang="zh-CN" sz="3600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 Basin</a:t>
            </a:r>
            <a:endParaRPr lang="zh-CN" altLang="en-US" sz="3600" b="1" dirty="0" smtClean="0">
              <a:solidFill>
                <a:srgbClr val="000099"/>
              </a:solidFill>
              <a:latin typeface="+mn-lt"/>
              <a:ea typeface="隶书" pitchFamily="49" charset="-122"/>
            </a:endParaRPr>
          </a:p>
        </p:txBody>
      </p:sp>
      <p:pic>
        <p:nvPicPr>
          <p:cNvPr id="6" name="图片 5" descr="F:\learning\L-THIA\青海省湟水流域位置图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2" y="533400"/>
            <a:ext cx="88392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083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1066800"/>
          </a:xfrm>
        </p:spPr>
        <p:txBody>
          <a:bodyPr/>
          <a:lstStyle/>
          <a:p>
            <a:pPr marL="742950" indent="-742950"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  <a:defRPr/>
            </a:pP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Urban related problems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in </a:t>
            </a:r>
            <a:r>
              <a:rPr lang="en-US" altLang="zh-CN" sz="3600" dirty="0" err="1">
                <a:solidFill>
                  <a:schemeClr val="accent4">
                    <a:lumMod val="75000"/>
                  </a:schemeClr>
                </a:solidFill>
              </a:rPr>
              <a:t>Huangshui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</a:rPr>
              <a:t> River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</a:rPr>
              <a:t>Basin</a:t>
            </a:r>
            <a:endParaRPr lang="en-US" altLang="zh-CN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2578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Economic status of the area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most important and concentrated economic zone of Qinghai (affording 60% population, 52% farmland, 62% grain yield and 66% industry  production)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400" b="1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2"/>
                </a:solidFill>
              </a:rPr>
              <a:t>Environment problems in the area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most </a:t>
            </a:r>
            <a:r>
              <a:rPr lang="en-US" altLang="zh-CN" sz="2400" b="1" dirty="0">
                <a:solidFill>
                  <a:schemeClr val="tx2"/>
                </a:solidFill>
              </a:rPr>
              <a:t>polluted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and increasing serious of water pollution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the </a:t>
            </a:r>
            <a:r>
              <a:rPr lang="en-US" altLang="zh-CN" sz="2400" b="1" dirty="0">
                <a:solidFill>
                  <a:schemeClr val="tx2"/>
                </a:solidFill>
              </a:rPr>
              <a:t>main pollutants in current are NH3-N, BOD and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COD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the </a:t>
            </a:r>
            <a:r>
              <a:rPr lang="en-US" altLang="zh-CN" sz="2400" b="1" dirty="0">
                <a:solidFill>
                  <a:schemeClr val="tx2"/>
                </a:solidFill>
              </a:rPr>
              <a:t>biggest exceeding rate occurred in main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stream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</a:rPr>
              <a:t>90</a:t>
            </a:r>
            <a:r>
              <a:rPr lang="en-US" altLang="zh-CN" sz="2400" b="1" dirty="0">
                <a:solidFill>
                  <a:schemeClr val="tx2"/>
                </a:solidFill>
              </a:rPr>
              <a:t>% length of polluted river appeared below Xining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City.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zhaoxia\AppData\Roaming\Tencent\Users\1026692654\QQ\WinTemp\RichOle\)4@_@N{G@}4I65P%VB21}[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1124"/>
            <a:ext cx="8763000" cy="502276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defRPr/>
            </a:pPr>
            <a:r>
              <a:rPr lang="en-US" altLang="zh-CN" sz="3200" b="1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Water function zoning of</a:t>
            </a:r>
            <a:r>
              <a:rPr lang="en-US" altLang="zh-CN" sz="3200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 </a:t>
            </a:r>
            <a:r>
              <a:rPr lang="en-US" altLang="zh-CN" sz="3200" b="1" dirty="0" err="1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Huangshui</a:t>
            </a:r>
            <a:r>
              <a:rPr lang="en-US" altLang="zh-CN" sz="3200" b="1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 Watershed</a:t>
            </a:r>
            <a:endParaRPr lang="zh-CN" altLang="en-US" sz="3200" b="1" dirty="0" smtClean="0">
              <a:solidFill>
                <a:srgbClr val="000099"/>
              </a:solidFill>
              <a:latin typeface="+mn-lt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967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1124"/>
            <a:ext cx="8763000" cy="578476"/>
          </a:xfrm>
        </p:spPr>
        <p:txBody>
          <a:bodyPr/>
          <a:lstStyle/>
          <a:p>
            <a:pPr>
              <a:buClr>
                <a:srgbClr val="FF0066"/>
              </a:buClr>
              <a:defRPr/>
            </a:pPr>
            <a:r>
              <a:rPr lang="en-US" altLang="zh-CN" sz="3600" b="1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water pollution </a:t>
            </a:r>
            <a:r>
              <a:rPr lang="en-US" altLang="zh-CN" sz="3600" dirty="0">
                <a:solidFill>
                  <a:srgbClr val="000099"/>
                </a:solidFill>
                <a:ea typeface="隶书" pitchFamily="49" charset="-122"/>
              </a:rPr>
              <a:t>situation </a:t>
            </a:r>
            <a:r>
              <a:rPr lang="en-US" altLang="zh-CN" sz="3600" dirty="0" smtClean="0">
                <a:solidFill>
                  <a:srgbClr val="000099"/>
                </a:solidFill>
                <a:ea typeface="隶书" pitchFamily="49" charset="-122"/>
              </a:rPr>
              <a:t>of </a:t>
            </a:r>
            <a:r>
              <a:rPr lang="en-US" altLang="zh-CN" sz="3600" b="1" dirty="0" smtClean="0">
                <a:solidFill>
                  <a:srgbClr val="000099"/>
                </a:solidFill>
                <a:latin typeface="+mn-lt"/>
                <a:ea typeface="隶书" pitchFamily="49" charset="-122"/>
              </a:rPr>
              <a:t>year 2010</a:t>
            </a:r>
            <a:endParaRPr lang="zh-CN" altLang="en-US" sz="3600" b="1" dirty="0" smtClean="0">
              <a:solidFill>
                <a:srgbClr val="000099"/>
              </a:solidFill>
              <a:latin typeface="+mn-lt"/>
              <a:ea typeface="隶书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4400"/>
            <a:ext cx="85344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chemeClr val="tx2"/>
                </a:solidFill>
              </a:rPr>
              <a:t>1/6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of river </a:t>
            </a:r>
            <a:r>
              <a:rPr lang="en-US" altLang="zh-CN" sz="2800" b="1" dirty="0">
                <a:solidFill>
                  <a:schemeClr val="tx2"/>
                </a:solidFill>
              </a:rPr>
              <a:t>length are polluted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and </a:t>
            </a:r>
            <a:r>
              <a:rPr lang="en-US" altLang="zh-CN" sz="2800" b="1" dirty="0">
                <a:solidFill>
                  <a:schemeClr val="tx2"/>
                </a:solidFill>
              </a:rPr>
              <a:t>1/3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of monitoring </a:t>
            </a:r>
            <a:r>
              <a:rPr lang="en-US" altLang="zh-CN" sz="2800" b="1" dirty="0">
                <a:solidFill>
                  <a:schemeClr val="tx2"/>
                </a:solidFill>
              </a:rPr>
              <a:t>sections are at Grade V or worse than Grade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V, and the wastewater discharge takes a share of 70</a:t>
            </a:r>
            <a:r>
              <a:rPr lang="en-US" altLang="zh-CN" sz="2800" b="1" dirty="0">
                <a:solidFill>
                  <a:schemeClr val="tx2"/>
                </a:solidFill>
              </a:rPr>
              <a:t>% 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in annual provincial amount. </a:t>
            </a:r>
          </a:p>
        </p:txBody>
      </p:sp>
      <p:graphicFrame>
        <p:nvGraphicFramePr>
          <p:cNvPr id="7" name="图表 6" title="图3.1-4  湟水干流水质类别监测（2000-2010年）"/>
          <p:cNvGraphicFramePr/>
          <p:nvPr>
            <p:extLst>
              <p:ext uri="{D42A27DB-BD31-4B8C-83A1-F6EECF244321}">
                <p14:modId xmlns:p14="http://schemas.microsoft.com/office/powerpoint/2010/main" val="3351166333"/>
              </p:ext>
            </p:extLst>
          </p:nvPr>
        </p:nvGraphicFramePr>
        <p:xfrm>
          <a:off x="304800" y="2794715"/>
          <a:ext cx="8686800" cy="406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252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热">
  <a:themeElements>
    <a:clrScheme name="热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热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6407</TotalTime>
  <Words>1482</Words>
  <Application>Microsoft Office PowerPoint</Application>
  <PresentationFormat>On-screen Show (4:3)</PresentationFormat>
  <Paragraphs>162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自定义设计方案</vt:lpstr>
      <vt:lpstr>热</vt:lpstr>
      <vt:lpstr>Urban sprawling and related water environmental problems in Huangshui River Basin of Qinghai Province   A brief introduction of research schemes on L-THIA-Q and main challenge of its application</vt:lpstr>
      <vt:lpstr>outline of the report</vt:lpstr>
      <vt:lpstr>Origin of the cooperation on L-THIA-Q</vt:lpstr>
      <vt:lpstr>Location of proposed area</vt:lpstr>
      <vt:lpstr>Urban related problems                                in Huangshui River Basin</vt:lpstr>
      <vt:lpstr>urban and towns in Huangshui Basin</vt:lpstr>
      <vt:lpstr>Urban related problems                                in Huangshui River Basin</vt:lpstr>
      <vt:lpstr>Water function zoning of Huangshui Watershed</vt:lpstr>
      <vt:lpstr>water pollution situation of year 2010</vt:lpstr>
      <vt:lpstr>Urban related problems                                in Huangshui River Basin</vt:lpstr>
      <vt:lpstr>Research scheme and main challenge</vt:lpstr>
      <vt:lpstr>Progress of up-front work</vt:lpstr>
      <vt:lpstr>Progress of up-front work</vt:lpstr>
      <vt:lpstr>Planning of follow-up work</vt:lpstr>
      <vt:lpstr>PowerPoint Presentation</vt:lpstr>
      <vt:lpstr>PowerPoint Presentation</vt:lpstr>
      <vt:lpstr>End of the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</dc:creator>
  <cp:lastModifiedBy>zhaoxia</cp:lastModifiedBy>
  <cp:revision>750</cp:revision>
  <cp:lastPrinted>1601-01-01T00:00:00Z</cp:lastPrinted>
  <dcterms:created xsi:type="dcterms:W3CDTF">1601-01-01T00:00:00Z</dcterms:created>
  <dcterms:modified xsi:type="dcterms:W3CDTF">2015-10-20T16:39:30Z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