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6" r:id="rId2"/>
    <p:sldId id="266" r:id="rId3"/>
    <p:sldId id="274" r:id="rId4"/>
    <p:sldId id="263" r:id="rId5"/>
    <p:sldId id="265" r:id="rId6"/>
    <p:sldId id="269" r:id="rId7"/>
    <p:sldId id="270" r:id="rId8"/>
    <p:sldId id="271" r:id="rId9"/>
    <p:sldId id="258" r:id="rId10"/>
    <p:sldId id="260" r:id="rId11"/>
    <p:sldId id="273" r:id="rId12"/>
    <p:sldId id="272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436A4F8-9C81-4D50-AD19-FD696C677ED6}">
          <p14:sldIdLst>
            <p14:sldId id="256"/>
            <p14:sldId id="266"/>
            <p14:sldId id="274"/>
            <p14:sldId id="263"/>
            <p14:sldId id="265"/>
            <p14:sldId id="269"/>
            <p14:sldId id="270"/>
            <p14:sldId id="271"/>
          </p14:sldIdLst>
        </p14:section>
        <p14:section name="Untitled Section" id="{C3393D32-BFA2-47E5-97E7-EDDFCD4C82B4}">
          <p14:sldIdLst>
            <p14:sldId id="258"/>
            <p14:sldId id="260"/>
            <p14:sldId id="273"/>
            <p14:sldId id="27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89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4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2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4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6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74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8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1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3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6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it.edu/health_professions/outcomes_objectives" TargetMode="External"/><Relationship Id="rId2" Type="http://schemas.openxmlformats.org/officeDocument/2006/relationships/hyperlink" Target="https://www.aacu.org/leap/hip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yit.edu/planning/plans_reports_s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611" y="1122363"/>
            <a:ext cx="10013794" cy="18327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 Committee Meeting</a:t>
            </a:r>
            <a:br>
              <a:rPr lang="en-US" dirty="0" smtClean="0"/>
            </a:br>
            <a:r>
              <a:rPr lang="en-US" i="1" dirty="0" smtClean="0"/>
              <a:t>Continuous Program Improvement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12-7-2017 </a:t>
            </a:r>
          </a:p>
          <a:p>
            <a:r>
              <a:rPr lang="en-US" dirty="0" smtClean="0"/>
              <a:t>DL2/706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Dean’s data set (internal)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 credit hours</a:t>
            </a:r>
          </a:p>
          <a:p>
            <a:r>
              <a:rPr lang="en-US" dirty="0" smtClean="0"/>
              <a:t>FTE faculty</a:t>
            </a:r>
          </a:p>
          <a:p>
            <a:r>
              <a:rPr lang="en-US" dirty="0" smtClean="0"/>
              <a:t>FTE staff</a:t>
            </a:r>
          </a:p>
          <a:p>
            <a:r>
              <a:rPr lang="en-US" dirty="0" smtClean="0"/>
              <a:t>Total revenue and expense, total margin</a:t>
            </a:r>
          </a:p>
          <a:p>
            <a:r>
              <a:rPr lang="en-US" dirty="0" smtClean="0"/>
              <a:t>Three year enrollment trend.</a:t>
            </a:r>
          </a:p>
          <a:p>
            <a:r>
              <a:rPr lang="en-US" dirty="0" smtClean="0"/>
              <a:t>DFW (drop-failure-withdrawal)rates</a:t>
            </a:r>
          </a:p>
          <a:p>
            <a:r>
              <a:rPr lang="en-US" dirty="0" smtClean="0"/>
              <a:t>Three-year trend data: retention rate, graduation rate, and mean time to graduation.</a:t>
            </a:r>
          </a:p>
          <a:p>
            <a:r>
              <a:rPr lang="en-US" dirty="0" smtClean="0"/>
              <a:t>School/college level graduation students survey (GSS) and NSSE</a:t>
            </a:r>
          </a:p>
          <a:p>
            <a:r>
              <a:rPr lang="en-US" dirty="0" smtClean="0"/>
              <a:t>Others (requested by deans)</a:t>
            </a:r>
          </a:p>
        </p:txBody>
      </p:sp>
    </p:spTree>
    <p:extLst>
      <p:ext uri="{BB962C8B-B14F-4D97-AF65-F5344CB8AC3E}">
        <p14:creationId xmlns:p14="http://schemas.microsoft.com/office/powerpoint/2010/main" val="40609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Dean’s data set (outside-environment)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data</a:t>
            </a:r>
          </a:p>
          <a:p>
            <a:r>
              <a:rPr lang="en-US" dirty="0" smtClean="0"/>
              <a:t>Benchmarking to peer programs</a:t>
            </a:r>
          </a:p>
          <a:p>
            <a:r>
              <a:rPr lang="en-US" dirty="0" smtClean="0"/>
              <a:t>Student/alumni/employer/client satisfaction data</a:t>
            </a:r>
          </a:p>
          <a:p>
            <a:r>
              <a:rPr lang="en-US" dirty="0" smtClean="0"/>
              <a:t>Others?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6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New Framework (CPI) Implementation (the specifics of some items yet to be determined)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Timeline: </a:t>
            </a:r>
            <a:r>
              <a:rPr lang="en-US" dirty="0">
                <a:solidFill>
                  <a:prstClr val="black"/>
                </a:solidFill>
              </a:rPr>
              <a:t>a 4-year cycle with annual update to track its </a:t>
            </a:r>
            <a:r>
              <a:rPr lang="en-US" dirty="0" smtClean="0">
                <a:solidFill>
                  <a:prstClr val="black"/>
                </a:solidFill>
              </a:rPr>
              <a:t>implementation?</a:t>
            </a:r>
            <a:endParaRPr lang="en-US" dirty="0" smtClean="0"/>
          </a:p>
          <a:p>
            <a:r>
              <a:rPr lang="en-US" dirty="0" smtClean="0"/>
              <a:t>Responsibilities &amp; collaborations: School/department/division own it, and </a:t>
            </a:r>
            <a:r>
              <a:rPr lang="en-US" dirty="0" smtClean="0">
                <a:solidFill>
                  <a:prstClr val="black"/>
                </a:solidFill>
              </a:rPr>
              <a:t>PADS </a:t>
            </a:r>
            <a:r>
              <a:rPr lang="en-US" dirty="0">
                <a:solidFill>
                  <a:prstClr val="black"/>
                </a:solidFill>
              </a:rPr>
              <a:t>facilitates the multi-year </a:t>
            </a:r>
            <a:r>
              <a:rPr lang="en-US" dirty="0" smtClean="0">
                <a:solidFill>
                  <a:prstClr val="black"/>
                </a:solidFill>
              </a:rPr>
              <a:t>planning  </a:t>
            </a:r>
            <a:r>
              <a:rPr lang="en-US" dirty="0">
                <a:solidFill>
                  <a:prstClr val="black"/>
                </a:solidFill>
              </a:rPr>
              <a:t>and assessment with data, and data analysis. </a:t>
            </a:r>
            <a:endParaRPr lang="en-US" dirty="0"/>
          </a:p>
          <a:p>
            <a:r>
              <a:rPr lang="en-US" dirty="0" smtClean="0"/>
              <a:t>Tech platform to facilitate?</a:t>
            </a:r>
          </a:p>
          <a:p>
            <a:r>
              <a:rPr lang="en-US" dirty="0" smtClean="0"/>
              <a:t>Presentation to a review team (who should be)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11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end of a CPI cycle, School/department/division presents-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Students’ learning improvement with evidence.</a:t>
            </a:r>
          </a:p>
          <a:p>
            <a:r>
              <a:rPr lang="en-US" dirty="0" smtClean="0"/>
              <a:t>Students’ achievement improvement with evidence (graduation rate, retention rate, certification passing rate, job placement, advancement in education, career development and </a:t>
            </a:r>
            <a:r>
              <a:rPr lang="en-US" dirty="0" smtClean="0"/>
              <a:t>success…etc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Teaching effectiveness improvement (course evaluation scores, implementing best teaching practices, and, of course, student learning)</a:t>
            </a:r>
          </a:p>
          <a:p>
            <a:r>
              <a:rPr lang="en-US" dirty="0"/>
              <a:t>S</a:t>
            </a:r>
            <a:r>
              <a:rPr lang="en-US" dirty="0" smtClean="0"/>
              <a:t>cholarship productivity improvements</a:t>
            </a:r>
          </a:p>
          <a:p>
            <a:r>
              <a:rPr lang="en-US" dirty="0" smtClean="0"/>
              <a:t>Curriculum improvement with evidence of updated syllabi.</a:t>
            </a:r>
          </a:p>
          <a:p>
            <a:r>
              <a:rPr lang="en-US" dirty="0" smtClean="0"/>
              <a:t>Alumni and current student recommendations of NYIT.</a:t>
            </a:r>
          </a:p>
          <a:p>
            <a:r>
              <a:rPr lang="en-US" dirty="0" smtClean="0"/>
              <a:t>Other evidence of improvement (e.g., rankings)…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Goals for the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Understand why a new conception of “assessment” is necessary at NYIT.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Discuss a new assessment framework </a:t>
            </a:r>
            <a:r>
              <a:rPr lang="mr-IN" dirty="0" smtClean="0"/>
              <a:t>–</a:t>
            </a:r>
            <a:r>
              <a:rPr lang="en-US" dirty="0" smtClean="0"/>
              <a:t> continuous program improvement (CPI) </a:t>
            </a:r>
            <a:r>
              <a:rPr lang="mr-IN" dirty="0" smtClean="0"/>
              <a:t>–</a:t>
            </a:r>
            <a:r>
              <a:rPr lang="en-US" dirty="0" smtClean="0"/>
              <a:t> that addresses overall program health, relevance, and viability, and that works for administrative, as well as academic programs.</a:t>
            </a:r>
          </a:p>
          <a:p>
            <a:endParaRPr lang="en-US" dirty="0"/>
          </a:p>
          <a:p>
            <a:r>
              <a:rPr lang="en-US" dirty="0" smtClean="0"/>
              <a:t>Discuss the timeline and process for rolling out the new framework.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</a:t>
            </a:r>
            <a:r>
              <a:rPr lang="en-US" b="1" dirty="0" smtClean="0">
                <a:latin typeface="+mn-lt"/>
              </a:rPr>
              <a:t>. </a:t>
            </a:r>
            <a:r>
              <a:rPr lang="en-US" b="1" dirty="0" smtClean="0"/>
              <a:t>Why </a:t>
            </a:r>
            <a:r>
              <a:rPr lang="en-US" b="1" dirty="0"/>
              <a:t>a</a:t>
            </a:r>
            <a:r>
              <a:rPr lang="en-US" b="1" dirty="0" smtClean="0"/>
              <a:t> change in the annual assessment process is necessary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Changing MSCHE </a:t>
            </a:r>
            <a:r>
              <a:rPr lang="en-US" dirty="0"/>
              <a:t>accreditation </a:t>
            </a:r>
            <a:r>
              <a:rPr lang="en-US" dirty="0" smtClean="0"/>
              <a:t>standards and process are the main </a:t>
            </a:r>
            <a:r>
              <a:rPr lang="en-US" dirty="0" smtClean="0"/>
              <a:t>reasons </a:t>
            </a:r>
            <a:r>
              <a:rPr lang="en-US" dirty="0" smtClean="0"/>
              <a:t>for the need to a change our annual assessment process.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short, PLO assessment needs to continue, but needs </a:t>
            </a:r>
            <a:r>
              <a:rPr lang="en-US" dirty="0"/>
              <a:t>to be situated within a broader education </a:t>
            </a:r>
            <a:r>
              <a:rPr lang="en-US" dirty="0" smtClean="0"/>
              <a:t>context, and reflect all stakeholders’ endeavors in the learning process. </a:t>
            </a:r>
          </a:p>
          <a:p>
            <a:endParaRPr lang="en-US" dirty="0"/>
          </a:p>
          <a:p>
            <a:r>
              <a:rPr lang="en-US" dirty="0" smtClean="0"/>
              <a:t>Furthermore, few at NYIT would argue that the current process adds significant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6283" y="492152"/>
            <a:ext cx="545601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-5" dirty="0" smtClean="0"/>
              <a:t>MSCHE Expects:</a:t>
            </a:r>
            <a:endParaRPr b="1" dirty="0"/>
          </a:p>
        </p:txBody>
      </p:sp>
      <p:sp>
        <p:nvSpPr>
          <p:cNvPr id="3" name="object 3"/>
          <p:cNvSpPr txBox="1"/>
          <p:nvPr/>
        </p:nvSpPr>
        <p:spPr>
          <a:xfrm>
            <a:off x="950260" y="1586015"/>
            <a:ext cx="9663952" cy="5014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 smtClean="0">
                <a:solidFill>
                  <a:srgbClr val="17375E"/>
                </a:solidFill>
                <a:cs typeface="Calibri"/>
              </a:rPr>
              <a:t>Show I</a:t>
            </a:r>
            <a:r>
              <a:rPr sz="2800" spc="-5" dirty="0" smtClean="0">
                <a:solidFill>
                  <a:srgbClr val="17375E"/>
                </a:solidFill>
                <a:cs typeface="Calibri"/>
              </a:rPr>
              <a:t>nstitutional</a:t>
            </a:r>
            <a:r>
              <a:rPr sz="2800" spc="-35" dirty="0" smtClean="0">
                <a:solidFill>
                  <a:srgbClr val="17375E"/>
                </a:solidFill>
                <a:cs typeface="Calibri"/>
              </a:rPr>
              <a:t> </a:t>
            </a:r>
            <a:r>
              <a:rPr lang="en-US" sz="2800" spc="-35" dirty="0" smtClean="0">
                <a:solidFill>
                  <a:srgbClr val="17375E"/>
                </a:solidFill>
                <a:cs typeface="Calibri"/>
              </a:rPr>
              <a:t>i</a:t>
            </a:r>
            <a:r>
              <a:rPr sz="2800" spc="-15" dirty="0" smtClean="0">
                <a:solidFill>
                  <a:srgbClr val="17375E"/>
                </a:solidFill>
                <a:cs typeface="Calibri"/>
              </a:rPr>
              <a:t>mprovement</a:t>
            </a:r>
            <a:r>
              <a:rPr lang="en-US" sz="2800" spc="-15" dirty="0" smtClean="0">
                <a:solidFill>
                  <a:srgbClr val="17375E"/>
                </a:solidFill>
                <a:cs typeface="Calibri"/>
              </a:rPr>
              <a:t> over time indicated by financial sustainability metrics and students achievement metrics.</a:t>
            </a:r>
          </a:p>
          <a:p>
            <a:pPr marL="12700">
              <a:tabLst>
                <a:tab pos="355600" algn="l"/>
                <a:tab pos="356235" algn="l"/>
              </a:tabLst>
            </a:pPr>
            <a:r>
              <a:rPr lang="en-US" sz="2800" spc="-15" dirty="0">
                <a:solidFill>
                  <a:srgbClr val="17375E"/>
                </a:solidFill>
                <a:cs typeface="Calibri"/>
              </a:rPr>
              <a:t>	</a:t>
            </a:r>
            <a:r>
              <a:rPr lang="en-US" sz="3200" dirty="0" smtClean="0">
                <a:solidFill>
                  <a:srgbClr val="15365D"/>
                </a:solidFill>
                <a:latin typeface="Calibri" panose="020F0502020204030204" pitchFamily="34" charset="0"/>
              </a:rPr>
              <a:t>-</a:t>
            </a:r>
            <a:r>
              <a:rPr lang="en-US" sz="2800" dirty="0">
                <a:solidFill>
                  <a:srgbClr val="15365D"/>
                </a:solidFill>
                <a:latin typeface="Calibri" panose="020F0502020204030204" pitchFamily="34" charset="0"/>
              </a:rPr>
              <a:t>Trends rather than bright </a:t>
            </a:r>
            <a:r>
              <a:rPr lang="en-US" sz="2800" dirty="0" smtClean="0">
                <a:solidFill>
                  <a:srgbClr val="15365D"/>
                </a:solidFill>
                <a:latin typeface="Calibri" panose="020F0502020204030204" pitchFamily="34" charset="0"/>
              </a:rPr>
              <a:t>lines </a:t>
            </a:r>
            <a:endParaRPr lang="en-US" sz="2800" spc="-15" dirty="0" smtClean="0">
              <a:solidFill>
                <a:srgbClr val="17375E"/>
              </a:solidFill>
              <a:cs typeface="Calibri"/>
            </a:endParaRPr>
          </a:p>
          <a:p>
            <a:pPr marL="12700">
              <a:tabLst>
                <a:tab pos="355600" algn="l"/>
                <a:tab pos="356235" algn="l"/>
              </a:tabLst>
            </a:pPr>
            <a:r>
              <a:rPr lang="en-US" sz="2800" spc="-15" dirty="0" smtClean="0">
                <a:solidFill>
                  <a:srgbClr val="17375E"/>
                </a:solidFill>
                <a:cs typeface="Calibri"/>
              </a:rPr>
              <a:t> 		-</a:t>
            </a:r>
            <a:r>
              <a:rPr lang="en-US" sz="2800" dirty="0" smtClean="0">
                <a:solidFill>
                  <a:srgbClr val="15365D"/>
                </a:solidFill>
                <a:latin typeface="Calibri" panose="020F0502020204030204" pitchFamily="34" charset="0"/>
              </a:rPr>
              <a:t>Compare trends to </a:t>
            </a:r>
            <a:r>
              <a:rPr lang="en-US" sz="2800" b="1" dirty="0" smtClean="0">
                <a:solidFill>
                  <a:srgbClr val="15365D"/>
                </a:solidFill>
                <a:latin typeface="Calibri" panose="020F0502020204030204" pitchFamily="34" charset="0"/>
              </a:rPr>
              <a:t>aggregated </a:t>
            </a:r>
            <a:r>
              <a:rPr lang="en-US" sz="2800" dirty="0" smtClean="0">
                <a:solidFill>
                  <a:srgbClr val="15365D"/>
                </a:solidFill>
                <a:latin typeface="Calibri" panose="020F0502020204030204" pitchFamily="34" charset="0"/>
              </a:rPr>
              <a:t>peer-group.</a:t>
            </a:r>
            <a:endParaRPr sz="2800" dirty="0" smtClean="0">
              <a:solidFill>
                <a:prstClr val="black"/>
              </a:solidFill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5" dirty="0" smtClean="0">
                <a:solidFill>
                  <a:srgbClr val="17375E"/>
                </a:solidFill>
                <a:cs typeface="Calibri"/>
              </a:rPr>
              <a:t>R</a:t>
            </a:r>
            <a:r>
              <a:rPr sz="2800" spc="-10" dirty="0" smtClean="0">
                <a:solidFill>
                  <a:srgbClr val="17375E"/>
                </a:solidFill>
                <a:cs typeface="Calibri"/>
              </a:rPr>
              <a:t>eport </a:t>
            </a:r>
            <a:r>
              <a:rPr sz="2800" dirty="0">
                <a:solidFill>
                  <a:srgbClr val="17375E"/>
                </a:solidFill>
                <a:cs typeface="Calibri"/>
              </a:rPr>
              <a:t>on major</a:t>
            </a:r>
            <a:r>
              <a:rPr sz="2800" spc="-65" dirty="0">
                <a:solidFill>
                  <a:srgbClr val="17375E"/>
                </a:solidFill>
                <a:cs typeface="Calibri"/>
              </a:rPr>
              <a:t> </a:t>
            </a:r>
            <a:r>
              <a:rPr sz="2800" spc="-10" dirty="0" smtClean="0">
                <a:solidFill>
                  <a:srgbClr val="17375E"/>
                </a:solidFill>
                <a:cs typeface="Calibri"/>
              </a:rPr>
              <a:t>initiatives</a:t>
            </a:r>
            <a:r>
              <a:rPr lang="en-US" sz="2800" spc="-10" dirty="0" smtClean="0">
                <a:solidFill>
                  <a:srgbClr val="17375E"/>
                </a:solidFill>
                <a:cs typeface="Calibri"/>
              </a:rPr>
              <a:t> that are expected to lead to improvements. In the context of initiatives, report what you learned from assessment, and how results informed the initiatives.</a:t>
            </a:r>
          </a:p>
          <a:p>
            <a:pPr marL="355600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 smtClean="0">
                <a:solidFill>
                  <a:srgbClr val="17375E"/>
                </a:solidFill>
                <a:cs typeface="Calibri"/>
              </a:rPr>
              <a:t>All of this done in the context of institutional mission.</a:t>
            </a:r>
          </a:p>
          <a:p>
            <a:pPr marL="12700">
              <a:tabLst>
                <a:tab pos="355600" algn="l"/>
                <a:tab pos="356235" algn="l"/>
              </a:tabLst>
            </a:pPr>
            <a:endParaRPr sz="3600" dirty="0">
              <a:solidFill>
                <a:prstClr val="black"/>
              </a:solidFill>
              <a:cs typeface="Calibri"/>
            </a:endParaRPr>
          </a:p>
          <a:p>
            <a:pPr marL="469900" lvl="1">
              <a:spcBef>
                <a:spcPts val="685"/>
              </a:spcBef>
              <a:tabLst>
                <a:tab pos="756920" algn="l"/>
              </a:tabLst>
            </a:pPr>
            <a:endParaRPr sz="28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82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3378" y="508644"/>
            <a:ext cx="5888916" cy="6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400" dirty="0">
                <a:latin typeface="+mn-lt"/>
              </a:rPr>
              <a:t>The </a:t>
            </a:r>
            <a:r>
              <a:rPr lang="en-US" sz="4400" dirty="0" smtClean="0">
                <a:latin typeface="+mn-lt"/>
              </a:rPr>
              <a:t>8 Year </a:t>
            </a:r>
            <a:r>
              <a:rPr sz="4400" spc="-5" dirty="0" smtClean="0">
                <a:latin typeface="+mn-lt"/>
              </a:rPr>
              <a:t>New</a:t>
            </a:r>
            <a:r>
              <a:rPr sz="4400" spc="-110" dirty="0" smtClean="0">
                <a:latin typeface="+mn-lt"/>
              </a:rPr>
              <a:t> </a:t>
            </a:r>
            <a:r>
              <a:rPr sz="4400" spc="-10" dirty="0">
                <a:latin typeface="+mn-lt"/>
              </a:rPr>
              <a:t>Process</a:t>
            </a:r>
            <a:endParaRPr sz="4400" dirty="0">
              <a:latin typeface="+mn-l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92260" y="3003513"/>
            <a:ext cx="1331595" cy="1169670"/>
          </a:xfrm>
          <a:custGeom>
            <a:avLst/>
            <a:gdLst/>
            <a:ahLst/>
            <a:cxnLst/>
            <a:rect l="l" t="t" r="r" b="b"/>
            <a:pathLst>
              <a:path w="1331595" h="1169670">
                <a:moveTo>
                  <a:pt x="384060" y="0"/>
                </a:moveTo>
                <a:lnTo>
                  <a:pt x="0" y="0"/>
                </a:lnTo>
                <a:lnTo>
                  <a:pt x="0" y="1069162"/>
                </a:lnTo>
                <a:lnTo>
                  <a:pt x="912990" y="1069162"/>
                </a:lnTo>
                <a:lnTo>
                  <a:pt x="912990" y="1169504"/>
                </a:lnTo>
                <a:lnTo>
                  <a:pt x="1331429" y="877125"/>
                </a:lnTo>
                <a:lnTo>
                  <a:pt x="1056596" y="685088"/>
                </a:lnTo>
                <a:lnTo>
                  <a:pt x="384060" y="685088"/>
                </a:lnTo>
                <a:lnTo>
                  <a:pt x="384060" y="0"/>
                </a:lnTo>
                <a:close/>
              </a:path>
              <a:path w="1331595" h="1169670">
                <a:moveTo>
                  <a:pt x="912990" y="584746"/>
                </a:moveTo>
                <a:lnTo>
                  <a:pt x="912990" y="685088"/>
                </a:lnTo>
                <a:lnTo>
                  <a:pt x="1056596" y="685088"/>
                </a:lnTo>
                <a:lnTo>
                  <a:pt x="912990" y="584746"/>
                </a:lnTo>
                <a:close/>
              </a:path>
            </a:pathLst>
          </a:custGeom>
          <a:solidFill>
            <a:srgbClr val="C2CDE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92260" y="3003513"/>
            <a:ext cx="1331595" cy="1169670"/>
          </a:xfrm>
          <a:custGeom>
            <a:avLst/>
            <a:gdLst/>
            <a:ahLst/>
            <a:cxnLst/>
            <a:rect l="l" t="t" r="r" b="b"/>
            <a:pathLst>
              <a:path w="1331595" h="1169670">
                <a:moveTo>
                  <a:pt x="384060" y="0"/>
                </a:moveTo>
                <a:lnTo>
                  <a:pt x="384060" y="685088"/>
                </a:lnTo>
                <a:lnTo>
                  <a:pt x="912990" y="685088"/>
                </a:lnTo>
                <a:lnTo>
                  <a:pt x="912990" y="584746"/>
                </a:lnTo>
                <a:lnTo>
                  <a:pt x="1331429" y="877125"/>
                </a:lnTo>
                <a:lnTo>
                  <a:pt x="912990" y="1169504"/>
                </a:lnTo>
                <a:lnTo>
                  <a:pt x="912990" y="1069162"/>
                </a:lnTo>
                <a:lnTo>
                  <a:pt x="0" y="1069162"/>
                </a:lnTo>
                <a:lnTo>
                  <a:pt x="0" y="0"/>
                </a:lnTo>
                <a:lnTo>
                  <a:pt x="38406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63377" y="1626135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1739023" y="0"/>
                </a:moveTo>
                <a:lnTo>
                  <a:pt x="229717" y="0"/>
                </a:lnTo>
                <a:lnTo>
                  <a:pt x="183420" y="4666"/>
                </a:lnTo>
                <a:lnTo>
                  <a:pt x="140299" y="18051"/>
                </a:lnTo>
                <a:lnTo>
                  <a:pt x="101278" y="39231"/>
                </a:lnTo>
                <a:lnTo>
                  <a:pt x="67281" y="67281"/>
                </a:lnTo>
                <a:lnTo>
                  <a:pt x="39231" y="101278"/>
                </a:lnTo>
                <a:lnTo>
                  <a:pt x="18051" y="140299"/>
                </a:lnTo>
                <a:lnTo>
                  <a:pt x="4666" y="183420"/>
                </a:lnTo>
                <a:lnTo>
                  <a:pt x="0" y="229717"/>
                </a:lnTo>
                <a:lnTo>
                  <a:pt x="0" y="1148334"/>
                </a:lnTo>
                <a:lnTo>
                  <a:pt x="4666" y="1194631"/>
                </a:lnTo>
                <a:lnTo>
                  <a:pt x="18051" y="1237751"/>
                </a:lnTo>
                <a:lnTo>
                  <a:pt x="39231" y="1276772"/>
                </a:lnTo>
                <a:lnTo>
                  <a:pt x="67281" y="1310770"/>
                </a:lnTo>
                <a:lnTo>
                  <a:pt x="101278" y="1338820"/>
                </a:lnTo>
                <a:lnTo>
                  <a:pt x="140299" y="1359999"/>
                </a:lnTo>
                <a:lnTo>
                  <a:pt x="183420" y="1373384"/>
                </a:lnTo>
                <a:lnTo>
                  <a:pt x="229717" y="1378051"/>
                </a:lnTo>
                <a:lnTo>
                  <a:pt x="1739023" y="1378051"/>
                </a:lnTo>
                <a:lnTo>
                  <a:pt x="1785321" y="1373384"/>
                </a:lnTo>
                <a:lnTo>
                  <a:pt x="1828443" y="1359999"/>
                </a:lnTo>
                <a:lnTo>
                  <a:pt x="1867466" y="1338820"/>
                </a:lnTo>
                <a:lnTo>
                  <a:pt x="1901466" y="1310770"/>
                </a:lnTo>
                <a:lnTo>
                  <a:pt x="1929518" y="1276772"/>
                </a:lnTo>
                <a:lnTo>
                  <a:pt x="1950700" y="1237751"/>
                </a:lnTo>
                <a:lnTo>
                  <a:pt x="1964086" y="1194631"/>
                </a:lnTo>
                <a:lnTo>
                  <a:pt x="1968754" y="1148334"/>
                </a:lnTo>
                <a:lnTo>
                  <a:pt x="1968754" y="229717"/>
                </a:lnTo>
                <a:lnTo>
                  <a:pt x="1964086" y="183420"/>
                </a:lnTo>
                <a:lnTo>
                  <a:pt x="1950700" y="140299"/>
                </a:lnTo>
                <a:lnTo>
                  <a:pt x="1929518" y="101278"/>
                </a:lnTo>
                <a:lnTo>
                  <a:pt x="1901466" y="67281"/>
                </a:lnTo>
                <a:lnTo>
                  <a:pt x="1867466" y="39231"/>
                </a:lnTo>
                <a:lnTo>
                  <a:pt x="1828443" y="18051"/>
                </a:lnTo>
                <a:lnTo>
                  <a:pt x="1785321" y="4666"/>
                </a:lnTo>
                <a:lnTo>
                  <a:pt x="1739023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63377" y="1626135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0" y="229717"/>
                </a:moveTo>
                <a:lnTo>
                  <a:pt x="4666" y="183420"/>
                </a:lnTo>
                <a:lnTo>
                  <a:pt x="18051" y="140299"/>
                </a:lnTo>
                <a:lnTo>
                  <a:pt x="39231" y="101278"/>
                </a:lnTo>
                <a:lnTo>
                  <a:pt x="67281" y="67281"/>
                </a:lnTo>
                <a:lnTo>
                  <a:pt x="101278" y="39231"/>
                </a:lnTo>
                <a:lnTo>
                  <a:pt x="140299" y="18051"/>
                </a:lnTo>
                <a:lnTo>
                  <a:pt x="183420" y="4666"/>
                </a:lnTo>
                <a:lnTo>
                  <a:pt x="229717" y="0"/>
                </a:lnTo>
                <a:lnTo>
                  <a:pt x="1739023" y="0"/>
                </a:lnTo>
                <a:lnTo>
                  <a:pt x="1785321" y="4666"/>
                </a:lnTo>
                <a:lnTo>
                  <a:pt x="1828443" y="18051"/>
                </a:lnTo>
                <a:lnTo>
                  <a:pt x="1867466" y="39231"/>
                </a:lnTo>
                <a:lnTo>
                  <a:pt x="1901466" y="67281"/>
                </a:lnTo>
                <a:lnTo>
                  <a:pt x="1929518" y="101278"/>
                </a:lnTo>
                <a:lnTo>
                  <a:pt x="1950700" y="140299"/>
                </a:lnTo>
                <a:lnTo>
                  <a:pt x="1964086" y="183420"/>
                </a:lnTo>
                <a:lnTo>
                  <a:pt x="1968754" y="229717"/>
                </a:lnTo>
                <a:lnTo>
                  <a:pt x="1968754" y="1148334"/>
                </a:lnTo>
                <a:lnTo>
                  <a:pt x="1964086" y="1194631"/>
                </a:lnTo>
                <a:lnTo>
                  <a:pt x="1950700" y="1237751"/>
                </a:lnTo>
                <a:lnTo>
                  <a:pt x="1929518" y="1276772"/>
                </a:lnTo>
                <a:lnTo>
                  <a:pt x="1901466" y="1310770"/>
                </a:lnTo>
                <a:lnTo>
                  <a:pt x="1867466" y="1338820"/>
                </a:lnTo>
                <a:lnTo>
                  <a:pt x="1828443" y="1359999"/>
                </a:lnTo>
                <a:lnTo>
                  <a:pt x="1785321" y="1373384"/>
                </a:lnTo>
                <a:lnTo>
                  <a:pt x="1739023" y="1378051"/>
                </a:lnTo>
                <a:lnTo>
                  <a:pt x="229717" y="1378051"/>
                </a:lnTo>
                <a:lnTo>
                  <a:pt x="183420" y="1373384"/>
                </a:lnTo>
                <a:lnTo>
                  <a:pt x="140299" y="1359999"/>
                </a:lnTo>
                <a:lnTo>
                  <a:pt x="101278" y="1338820"/>
                </a:lnTo>
                <a:lnTo>
                  <a:pt x="67281" y="1310770"/>
                </a:lnTo>
                <a:lnTo>
                  <a:pt x="39231" y="1276772"/>
                </a:lnTo>
                <a:lnTo>
                  <a:pt x="18051" y="1237751"/>
                </a:lnTo>
                <a:lnTo>
                  <a:pt x="4666" y="1194631"/>
                </a:lnTo>
                <a:lnTo>
                  <a:pt x="0" y="1148334"/>
                </a:lnTo>
                <a:lnTo>
                  <a:pt x="0" y="22971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5699" y="1776110"/>
            <a:ext cx="1583690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ts val="2750"/>
              </a:lnSpc>
            </a:pPr>
            <a:r>
              <a:rPr sz="2500" spc="-5" dirty="0">
                <a:solidFill>
                  <a:srgbClr val="FFFFFF"/>
                </a:solidFill>
                <a:cs typeface="Calibri"/>
              </a:rPr>
              <a:t>Annual  </a:t>
            </a:r>
            <a:r>
              <a:rPr sz="2500" spc="-10" dirty="0">
                <a:solidFill>
                  <a:srgbClr val="FFFFFF"/>
                </a:solidFill>
                <a:cs typeface="Calibri"/>
              </a:rPr>
              <a:t>In</a:t>
            </a:r>
            <a:r>
              <a:rPr sz="2500" spc="-35" dirty="0">
                <a:solidFill>
                  <a:srgbClr val="FFFFFF"/>
                </a:solidFill>
                <a:cs typeface="Calibri"/>
              </a:rPr>
              <a:t>s</a:t>
            </a:r>
            <a:r>
              <a:rPr sz="2500" spc="-5" dirty="0">
                <a:solidFill>
                  <a:srgbClr val="FFFFFF"/>
                </a:solidFill>
                <a:cs typeface="Calibri"/>
              </a:rPr>
              <a:t>tit</a:t>
            </a:r>
            <a:r>
              <a:rPr sz="2500" spc="-10" dirty="0">
                <a:solidFill>
                  <a:srgbClr val="FFFFFF"/>
                </a:solidFill>
                <a:cs typeface="Calibri"/>
              </a:rPr>
              <a:t>u</a:t>
            </a:r>
            <a:r>
              <a:rPr sz="2500" dirty="0">
                <a:solidFill>
                  <a:srgbClr val="FFFFFF"/>
                </a:solidFill>
                <a:cs typeface="Calibri"/>
              </a:rPr>
              <a:t>tio</a:t>
            </a:r>
            <a:r>
              <a:rPr sz="2500" spc="-15" dirty="0">
                <a:solidFill>
                  <a:srgbClr val="FFFFFF"/>
                </a:solidFill>
                <a:cs typeface="Calibri"/>
              </a:rPr>
              <a:t>n</a:t>
            </a:r>
            <a:r>
              <a:rPr sz="2500" dirty="0">
                <a:solidFill>
                  <a:srgbClr val="FFFFFF"/>
                </a:solidFill>
                <a:cs typeface="Calibri"/>
              </a:rPr>
              <a:t>al  </a:t>
            </a:r>
            <a:r>
              <a:rPr sz="2500" spc="-10" dirty="0">
                <a:solidFill>
                  <a:srgbClr val="FFFFFF"/>
                </a:solidFill>
                <a:cs typeface="Calibri"/>
              </a:rPr>
              <a:t>Updates</a:t>
            </a:r>
            <a:endParaRPr sz="250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72769" y="1834118"/>
            <a:ext cx="1320800" cy="963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ts val="1210"/>
              </a:lnSpc>
            </a:pPr>
            <a:r>
              <a:rPr sz="1100" spc="-5" dirty="0">
                <a:solidFill>
                  <a:prstClr val="black"/>
                </a:solidFill>
                <a:cs typeface="Calibri"/>
              </a:rPr>
              <a:t>•Financial and Student  </a:t>
            </a:r>
            <a:r>
              <a:rPr sz="1100" dirty="0">
                <a:solidFill>
                  <a:prstClr val="black"/>
                </a:solidFill>
                <a:cs typeface="Calibri"/>
              </a:rPr>
              <a:t>Achievement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data  </a:t>
            </a:r>
            <a:r>
              <a:rPr sz="1100" dirty="0">
                <a:solidFill>
                  <a:prstClr val="black"/>
                </a:solidFill>
                <a:cs typeface="Calibri"/>
              </a:rPr>
              <a:t>elements</a:t>
            </a:r>
            <a:endParaRPr sz="1100">
              <a:solidFill>
                <a:prstClr val="black"/>
              </a:solidFill>
              <a:cs typeface="Calibri"/>
            </a:endParaRPr>
          </a:p>
          <a:p>
            <a:pPr marL="70485" marR="54610" indent="-58419">
              <a:lnSpc>
                <a:spcPct val="91400"/>
              </a:lnSpc>
              <a:spcBef>
                <a:spcPts val="175"/>
              </a:spcBef>
            </a:pPr>
            <a:r>
              <a:rPr sz="1100" dirty="0">
                <a:solidFill>
                  <a:prstClr val="black"/>
                </a:solidFill>
                <a:cs typeface="Calibri"/>
              </a:rPr>
              <a:t>•Responses to  recommendations</a:t>
            </a:r>
            <a:r>
              <a:rPr sz="1100" spc="-105" dirty="0">
                <a:solidFill>
                  <a:prstClr val="black"/>
                </a:solidFill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(if  needed)</a:t>
            </a:r>
            <a:endParaRPr sz="1100"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24565" y="4551533"/>
            <a:ext cx="1331595" cy="1169670"/>
          </a:xfrm>
          <a:custGeom>
            <a:avLst/>
            <a:gdLst/>
            <a:ahLst/>
            <a:cxnLst/>
            <a:rect l="l" t="t" r="r" b="b"/>
            <a:pathLst>
              <a:path w="1331595" h="1169670">
                <a:moveTo>
                  <a:pt x="384060" y="0"/>
                </a:moveTo>
                <a:lnTo>
                  <a:pt x="0" y="0"/>
                </a:lnTo>
                <a:lnTo>
                  <a:pt x="0" y="1069162"/>
                </a:lnTo>
                <a:lnTo>
                  <a:pt x="912990" y="1069162"/>
                </a:lnTo>
                <a:lnTo>
                  <a:pt x="912990" y="1169504"/>
                </a:lnTo>
                <a:lnTo>
                  <a:pt x="1331429" y="877125"/>
                </a:lnTo>
                <a:lnTo>
                  <a:pt x="1056596" y="685088"/>
                </a:lnTo>
                <a:lnTo>
                  <a:pt x="384060" y="685088"/>
                </a:lnTo>
                <a:lnTo>
                  <a:pt x="384060" y="0"/>
                </a:lnTo>
                <a:close/>
              </a:path>
              <a:path w="1331595" h="1169670">
                <a:moveTo>
                  <a:pt x="912990" y="584746"/>
                </a:moveTo>
                <a:lnTo>
                  <a:pt x="912990" y="685088"/>
                </a:lnTo>
                <a:lnTo>
                  <a:pt x="1056596" y="685088"/>
                </a:lnTo>
                <a:lnTo>
                  <a:pt x="912990" y="584746"/>
                </a:lnTo>
                <a:close/>
              </a:path>
            </a:pathLst>
          </a:custGeom>
          <a:solidFill>
            <a:srgbClr val="C2CDE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24566" y="4551533"/>
            <a:ext cx="1331595" cy="1169670"/>
          </a:xfrm>
          <a:custGeom>
            <a:avLst/>
            <a:gdLst/>
            <a:ahLst/>
            <a:cxnLst/>
            <a:rect l="l" t="t" r="r" b="b"/>
            <a:pathLst>
              <a:path w="1331595" h="1169670">
                <a:moveTo>
                  <a:pt x="384060" y="0"/>
                </a:moveTo>
                <a:lnTo>
                  <a:pt x="384060" y="685088"/>
                </a:lnTo>
                <a:lnTo>
                  <a:pt x="912990" y="685088"/>
                </a:lnTo>
                <a:lnTo>
                  <a:pt x="912990" y="584746"/>
                </a:lnTo>
                <a:lnTo>
                  <a:pt x="1331429" y="877125"/>
                </a:lnTo>
                <a:lnTo>
                  <a:pt x="912990" y="1169504"/>
                </a:lnTo>
                <a:lnTo>
                  <a:pt x="912990" y="1069162"/>
                </a:lnTo>
                <a:lnTo>
                  <a:pt x="0" y="1069162"/>
                </a:lnTo>
                <a:lnTo>
                  <a:pt x="0" y="0"/>
                </a:lnTo>
                <a:lnTo>
                  <a:pt x="38406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95683" y="3174156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1739023" y="0"/>
                </a:moveTo>
                <a:lnTo>
                  <a:pt x="229717" y="0"/>
                </a:lnTo>
                <a:lnTo>
                  <a:pt x="183420" y="4666"/>
                </a:lnTo>
                <a:lnTo>
                  <a:pt x="140299" y="18051"/>
                </a:lnTo>
                <a:lnTo>
                  <a:pt x="101278" y="39231"/>
                </a:lnTo>
                <a:lnTo>
                  <a:pt x="67281" y="67281"/>
                </a:lnTo>
                <a:lnTo>
                  <a:pt x="39231" y="101278"/>
                </a:lnTo>
                <a:lnTo>
                  <a:pt x="18051" y="140299"/>
                </a:lnTo>
                <a:lnTo>
                  <a:pt x="4666" y="183420"/>
                </a:lnTo>
                <a:lnTo>
                  <a:pt x="0" y="229717"/>
                </a:lnTo>
                <a:lnTo>
                  <a:pt x="0" y="1148334"/>
                </a:lnTo>
                <a:lnTo>
                  <a:pt x="4666" y="1194631"/>
                </a:lnTo>
                <a:lnTo>
                  <a:pt x="18051" y="1237751"/>
                </a:lnTo>
                <a:lnTo>
                  <a:pt x="39231" y="1276772"/>
                </a:lnTo>
                <a:lnTo>
                  <a:pt x="67281" y="1310770"/>
                </a:lnTo>
                <a:lnTo>
                  <a:pt x="101278" y="1338820"/>
                </a:lnTo>
                <a:lnTo>
                  <a:pt x="140299" y="1359999"/>
                </a:lnTo>
                <a:lnTo>
                  <a:pt x="183420" y="1373384"/>
                </a:lnTo>
                <a:lnTo>
                  <a:pt x="229717" y="1378051"/>
                </a:lnTo>
                <a:lnTo>
                  <a:pt x="1739023" y="1378051"/>
                </a:lnTo>
                <a:lnTo>
                  <a:pt x="1785321" y="1373384"/>
                </a:lnTo>
                <a:lnTo>
                  <a:pt x="1828443" y="1359999"/>
                </a:lnTo>
                <a:lnTo>
                  <a:pt x="1867466" y="1338820"/>
                </a:lnTo>
                <a:lnTo>
                  <a:pt x="1901466" y="1310770"/>
                </a:lnTo>
                <a:lnTo>
                  <a:pt x="1929518" y="1276772"/>
                </a:lnTo>
                <a:lnTo>
                  <a:pt x="1950700" y="1237751"/>
                </a:lnTo>
                <a:lnTo>
                  <a:pt x="1964086" y="1194631"/>
                </a:lnTo>
                <a:lnTo>
                  <a:pt x="1968754" y="1148334"/>
                </a:lnTo>
                <a:lnTo>
                  <a:pt x="1968754" y="229717"/>
                </a:lnTo>
                <a:lnTo>
                  <a:pt x="1964086" y="183420"/>
                </a:lnTo>
                <a:lnTo>
                  <a:pt x="1950700" y="140299"/>
                </a:lnTo>
                <a:lnTo>
                  <a:pt x="1929518" y="101278"/>
                </a:lnTo>
                <a:lnTo>
                  <a:pt x="1901466" y="67281"/>
                </a:lnTo>
                <a:lnTo>
                  <a:pt x="1867466" y="39231"/>
                </a:lnTo>
                <a:lnTo>
                  <a:pt x="1828443" y="18051"/>
                </a:lnTo>
                <a:lnTo>
                  <a:pt x="1785321" y="4666"/>
                </a:lnTo>
                <a:lnTo>
                  <a:pt x="1739023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95683" y="3174156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0" y="229717"/>
                </a:moveTo>
                <a:lnTo>
                  <a:pt x="4666" y="183420"/>
                </a:lnTo>
                <a:lnTo>
                  <a:pt x="18051" y="140299"/>
                </a:lnTo>
                <a:lnTo>
                  <a:pt x="39231" y="101278"/>
                </a:lnTo>
                <a:lnTo>
                  <a:pt x="67281" y="67281"/>
                </a:lnTo>
                <a:lnTo>
                  <a:pt x="101278" y="39231"/>
                </a:lnTo>
                <a:lnTo>
                  <a:pt x="140299" y="18051"/>
                </a:lnTo>
                <a:lnTo>
                  <a:pt x="183420" y="4666"/>
                </a:lnTo>
                <a:lnTo>
                  <a:pt x="229717" y="0"/>
                </a:lnTo>
                <a:lnTo>
                  <a:pt x="1739023" y="0"/>
                </a:lnTo>
                <a:lnTo>
                  <a:pt x="1785321" y="4666"/>
                </a:lnTo>
                <a:lnTo>
                  <a:pt x="1828443" y="18051"/>
                </a:lnTo>
                <a:lnTo>
                  <a:pt x="1867466" y="39231"/>
                </a:lnTo>
                <a:lnTo>
                  <a:pt x="1901466" y="67281"/>
                </a:lnTo>
                <a:lnTo>
                  <a:pt x="1929518" y="101278"/>
                </a:lnTo>
                <a:lnTo>
                  <a:pt x="1950700" y="140299"/>
                </a:lnTo>
                <a:lnTo>
                  <a:pt x="1964086" y="183420"/>
                </a:lnTo>
                <a:lnTo>
                  <a:pt x="1968754" y="229717"/>
                </a:lnTo>
                <a:lnTo>
                  <a:pt x="1968754" y="1148334"/>
                </a:lnTo>
                <a:lnTo>
                  <a:pt x="1964086" y="1194631"/>
                </a:lnTo>
                <a:lnTo>
                  <a:pt x="1950700" y="1237751"/>
                </a:lnTo>
                <a:lnTo>
                  <a:pt x="1929518" y="1276772"/>
                </a:lnTo>
                <a:lnTo>
                  <a:pt x="1901466" y="1310770"/>
                </a:lnTo>
                <a:lnTo>
                  <a:pt x="1867466" y="1338820"/>
                </a:lnTo>
                <a:lnTo>
                  <a:pt x="1828443" y="1359999"/>
                </a:lnTo>
                <a:lnTo>
                  <a:pt x="1785321" y="1373384"/>
                </a:lnTo>
                <a:lnTo>
                  <a:pt x="1739023" y="1378051"/>
                </a:lnTo>
                <a:lnTo>
                  <a:pt x="229717" y="1378051"/>
                </a:lnTo>
                <a:lnTo>
                  <a:pt x="183420" y="1373384"/>
                </a:lnTo>
                <a:lnTo>
                  <a:pt x="140299" y="1359999"/>
                </a:lnTo>
                <a:lnTo>
                  <a:pt x="101278" y="1338820"/>
                </a:lnTo>
                <a:lnTo>
                  <a:pt x="67281" y="1310770"/>
                </a:lnTo>
                <a:lnTo>
                  <a:pt x="39231" y="1276772"/>
                </a:lnTo>
                <a:lnTo>
                  <a:pt x="18051" y="1237751"/>
                </a:lnTo>
                <a:lnTo>
                  <a:pt x="4666" y="1194631"/>
                </a:lnTo>
                <a:lnTo>
                  <a:pt x="0" y="1148334"/>
                </a:lnTo>
                <a:lnTo>
                  <a:pt x="0" y="22971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73951" y="3498564"/>
            <a:ext cx="1212215" cy="720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510" marR="5080" indent="-131445">
              <a:lnSpc>
                <a:spcPts val="2750"/>
              </a:lnSpc>
            </a:pPr>
            <a:r>
              <a:rPr sz="2500" spc="-5" dirty="0">
                <a:solidFill>
                  <a:srgbClr val="FFFFFF"/>
                </a:solidFill>
                <a:cs typeface="Calibri"/>
              </a:rPr>
              <a:t>Mi</a:t>
            </a:r>
            <a:r>
              <a:rPr sz="2500" spc="-10" dirty="0">
                <a:solidFill>
                  <a:srgbClr val="FFFFFF"/>
                </a:solidFill>
                <a:cs typeface="Calibri"/>
              </a:rPr>
              <a:t>dp</a:t>
            </a:r>
            <a:r>
              <a:rPr sz="2500" spc="-5" dirty="0">
                <a:solidFill>
                  <a:srgbClr val="FFFFFF"/>
                </a:solidFill>
                <a:cs typeface="Calibri"/>
              </a:rPr>
              <a:t>oi</a:t>
            </a:r>
            <a:r>
              <a:rPr sz="2500" spc="-35" dirty="0">
                <a:solidFill>
                  <a:srgbClr val="FFFFFF"/>
                </a:solidFill>
                <a:cs typeface="Calibri"/>
              </a:rPr>
              <a:t>n</a:t>
            </a:r>
            <a:r>
              <a:rPr sz="2500" spc="-5" dirty="0">
                <a:solidFill>
                  <a:srgbClr val="FFFFFF"/>
                </a:solidFill>
                <a:cs typeface="Calibri"/>
              </a:rPr>
              <a:t>t  </a:t>
            </a:r>
            <a:r>
              <a:rPr sz="2500" spc="-15" dirty="0">
                <a:solidFill>
                  <a:srgbClr val="FFFFFF"/>
                </a:solidFill>
                <a:cs typeface="Calibri"/>
              </a:rPr>
              <a:t>Review</a:t>
            </a:r>
            <a:endParaRPr sz="2500">
              <a:solidFill>
                <a:prstClr val="black"/>
              </a:solidFill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05074" y="3535618"/>
            <a:ext cx="1165225" cy="657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6350" indent="-58419">
              <a:lnSpc>
                <a:spcPts val="1210"/>
              </a:lnSpc>
            </a:pPr>
            <a:r>
              <a:rPr sz="1100" dirty="0">
                <a:solidFill>
                  <a:prstClr val="black"/>
                </a:solidFill>
                <a:cs typeface="Calibri"/>
              </a:rPr>
              <a:t>•Cumulative Peer  Review of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AIU</a:t>
            </a:r>
            <a:r>
              <a:rPr sz="1100" spc="-105" dirty="0">
                <a:solidFill>
                  <a:prstClr val="black"/>
                </a:solidFill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data</a:t>
            </a:r>
            <a:endParaRPr sz="1100">
              <a:solidFill>
                <a:prstClr val="black"/>
              </a:solidFill>
              <a:cs typeface="Calibri"/>
            </a:endParaRPr>
          </a:p>
          <a:p>
            <a:pPr marL="70485" marR="5080" indent="-58419">
              <a:lnSpc>
                <a:spcPts val="1210"/>
              </a:lnSpc>
              <a:spcBef>
                <a:spcPts val="195"/>
              </a:spcBef>
            </a:pPr>
            <a:r>
              <a:rPr sz="1100" spc="-5" dirty="0">
                <a:solidFill>
                  <a:prstClr val="black"/>
                </a:solidFill>
                <a:cs typeface="Calibri"/>
              </a:rPr>
              <a:t>•Feedback </a:t>
            </a:r>
            <a:r>
              <a:rPr sz="1100" dirty="0">
                <a:solidFill>
                  <a:prstClr val="black"/>
                </a:solidFill>
                <a:cs typeface="Calibri"/>
              </a:rPr>
              <a:t>from</a:t>
            </a:r>
            <a:r>
              <a:rPr sz="1100" spc="-70" dirty="0">
                <a:solidFill>
                  <a:prstClr val="black"/>
                </a:solidFill>
                <a:cs typeface="Calibri"/>
              </a:rPr>
              <a:t> </a:t>
            </a:r>
            <a:r>
              <a:rPr sz="1100" dirty="0">
                <a:solidFill>
                  <a:prstClr val="black"/>
                </a:solidFill>
                <a:cs typeface="Calibri"/>
              </a:rPr>
              <a:t>the  Commission</a:t>
            </a:r>
            <a:endParaRPr sz="1100">
              <a:solidFill>
                <a:prstClr val="black"/>
              </a:solidFill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27988" y="4722175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1739023" y="0"/>
                </a:moveTo>
                <a:lnTo>
                  <a:pt x="229717" y="0"/>
                </a:lnTo>
                <a:lnTo>
                  <a:pt x="183420" y="4666"/>
                </a:lnTo>
                <a:lnTo>
                  <a:pt x="140299" y="18051"/>
                </a:lnTo>
                <a:lnTo>
                  <a:pt x="101278" y="39231"/>
                </a:lnTo>
                <a:lnTo>
                  <a:pt x="67281" y="67281"/>
                </a:lnTo>
                <a:lnTo>
                  <a:pt x="39231" y="101278"/>
                </a:lnTo>
                <a:lnTo>
                  <a:pt x="18051" y="140299"/>
                </a:lnTo>
                <a:lnTo>
                  <a:pt x="4666" y="183420"/>
                </a:lnTo>
                <a:lnTo>
                  <a:pt x="0" y="229717"/>
                </a:lnTo>
                <a:lnTo>
                  <a:pt x="0" y="1148334"/>
                </a:lnTo>
                <a:lnTo>
                  <a:pt x="4666" y="1194631"/>
                </a:lnTo>
                <a:lnTo>
                  <a:pt x="18051" y="1237751"/>
                </a:lnTo>
                <a:lnTo>
                  <a:pt x="39231" y="1276772"/>
                </a:lnTo>
                <a:lnTo>
                  <a:pt x="67281" y="1310770"/>
                </a:lnTo>
                <a:lnTo>
                  <a:pt x="101278" y="1338820"/>
                </a:lnTo>
                <a:lnTo>
                  <a:pt x="140299" y="1359999"/>
                </a:lnTo>
                <a:lnTo>
                  <a:pt x="183420" y="1373384"/>
                </a:lnTo>
                <a:lnTo>
                  <a:pt x="229717" y="1378051"/>
                </a:lnTo>
                <a:lnTo>
                  <a:pt x="1739023" y="1378051"/>
                </a:lnTo>
                <a:lnTo>
                  <a:pt x="1785321" y="1373384"/>
                </a:lnTo>
                <a:lnTo>
                  <a:pt x="1828443" y="1359999"/>
                </a:lnTo>
                <a:lnTo>
                  <a:pt x="1867466" y="1338820"/>
                </a:lnTo>
                <a:lnTo>
                  <a:pt x="1901466" y="1310770"/>
                </a:lnTo>
                <a:lnTo>
                  <a:pt x="1929518" y="1276772"/>
                </a:lnTo>
                <a:lnTo>
                  <a:pt x="1950700" y="1237751"/>
                </a:lnTo>
                <a:lnTo>
                  <a:pt x="1964086" y="1194631"/>
                </a:lnTo>
                <a:lnTo>
                  <a:pt x="1968754" y="1148334"/>
                </a:lnTo>
                <a:lnTo>
                  <a:pt x="1968754" y="229717"/>
                </a:lnTo>
                <a:lnTo>
                  <a:pt x="1964086" y="183420"/>
                </a:lnTo>
                <a:lnTo>
                  <a:pt x="1950700" y="140299"/>
                </a:lnTo>
                <a:lnTo>
                  <a:pt x="1929518" y="101278"/>
                </a:lnTo>
                <a:lnTo>
                  <a:pt x="1901466" y="67281"/>
                </a:lnTo>
                <a:lnTo>
                  <a:pt x="1867466" y="39231"/>
                </a:lnTo>
                <a:lnTo>
                  <a:pt x="1828443" y="18051"/>
                </a:lnTo>
                <a:lnTo>
                  <a:pt x="1785321" y="4666"/>
                </a:lnTo>
                <a:lnTo>
                  <a:pt x="1739023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27988" y="4722175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0" y="229717"/>
                </a:moveTo>
                <a:lnTo>
                  <a:pt x="4666" y="183420"/>
                </a:lnTo>
                <a:lnTo>
                  <a:pt x="18051" y="140299"/>
                </a:lnTo>
                <a:lnTo>
                  <a:pt x="39231" y="101278"/>
                </a:lnTo>
                <a:lnTo>
                  <a:pt x="67281" y="67281"/>
                </a:lnTo>
                <a:lnTo>
                  <a:pt x="101278" y="39231"/>
                </a:lnTo>
                <a:lnTo>
                  <a:pt x="140299" y="18051"/>
                </a:lnTo>
                <a:lnTo>
                  <a:pt x="183420" y="4666"/>
                </a:lnTo>
                <a:lnTo>
                  <a:pt x="229717" y="0"/>
                </a:lnTo>
                <a:lnTo>
                  <a:pt x="1739023" y="0"/>
                </a:lnTo>
                <a:lnTo>
                  <a:pt x="1785321" y="4666"/>
                </a:lnTo>
                <a:lnTo>
                  <a:pt x="1828443" y="18051"/>
                </a:lnTo>
                <a:lnTo>
                  <a:pt x="1867466" y="39231"/>
                </a:lnTo>
                <a:lnTo>
                  <a:pt x="1901466" y="67281"/>
                </a:lnTo>
                <a:lnTo>
                  <a:pt x="1929518" y="101278"/>
                </a:lnTo>
                <a:lnTo>
                  <a:pt x="1950700" y="140299"/>
                </a:lnTo>
                <a:lnTo>
                  <a:pt x="1964086" y="183420"/>
                </a:lnTo>
                <a:lnTo>
                  <a:pt x="1968754" y="229717"/>
                </a:lnTo>
                <a:lnTo>
                  <a:pt x="1968754" y="1148334"/>
                </a:lnTo>
                <a:lnTo>
                  <a:pt x="1964086" y="1194631"/>
                </a:lnTo>
                <a:lnTo>
                  <a:pt x="1950700" y="1237751"/>
                </a:lnTo>
                <a:lnTo>
                  <a:pt x="1929518" y="1276772"/>
                </a:lnTo>
                <a:lnTo>
                  <a:pt x="1901466" y="1310770"/>
                </a:lnTo>
                <a:lnTo>
                  <a:pt x="1867466" y="1338820"/>
                </a:lnTo>
                <a:lnTo>
                  <a:pt x="1828443" y="1359999"/>
                </a:lnTo>
                <a:lnTo>
                  <a:pt x="1785321" y="1373384"/>
                </a:lnTo>
                <a:lnTo>
                  <a:pt x="1739023" y="1378051"/>
                </a:lnTo>
                <a:lnTo>
                  <a:pt x="229717" y="1378051"/>
                </a:lnTo>
                <a:lnTo>
                  <a:pt x="183420" y="1373384"/>
                </a:lnTo>
                <a:lnTo>
                  <a:pt x="140299" y="1359999"/>
                </a:lnTo>
                <a:lnTo>
                  <a:pt x="101278" y="1338820"/>
                </a:lnTo>
                <a:lnTo>
                  <a:pt x="67281" y="1310770"/>
                </a:lnTo>
                <a:lnTo>
                  <a:pt x="39231" y="1276772"/>
                </a:lnTo>
                <a:lnTo>
                  <a:pt x="18051" y="1237751"/>
                </a:lnTo>
                <a:lnTo>
                  <a:pt x="4666" y="1194631"/>
                </a:lnTo>
                <a:lnTo>
                  <a:pt x="0" y="1148334"/>
                </a:lnTo>
                <a:lnTo>
                  <a:pt x="0" y="22971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28659" y="5046583"/>
            <a:ext cx="1367790" cy="720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">
              <a:lnSpc>
                <a:spcPts val="2750"/>
              </a:lnSpc>
            </a:pPr>
            <a:r>
              <a:rPr sz="2500" spc="-5" dirty="0">
                <a:solidFill>
                  <a:srgbClr val="FFFFFF"/>
                </a:solidFill>
                <a:cs typeface="Calibri"/>
              </a:rPr>
              <a:t>Self-Study  </a:t>
            </a:r>
            <a:r>
              <a:rPr sz="2500" spc="-65" dirty="0">
                <a:solidFill>
                  <a:srgbClr val="FFFFFF"/>
                </a:solidFill>
                <a:cs typeface="Calibri"/>
              </a:rPr>
              <a:t>E</a:t>
            </a:r>
            <a:r>
              <a:rPr sz="2500" spc="-40" dirty="0">
                <a:solidFill>
                  <a:srgbClr val="FFFFFF"/>
                </a:solidFill>
                <a:cs typeface="Calibri"/>
              </a:rPr>
              <a:t>v</a:t>
            </a:r>
            <a:r>
              <a:rPr sz="2500" dirty="0">
                <a:solidFill>
                  <a:srgbClr val="FFFFFF"/>
                </a:solidFill>
                <a:cs typeface="Calibri"/>
              </a:rPr>
              <a:t>al</a:t>
            </a:r>
            <a:r>
              <a:rPr sz="2500" spc="-10" dirty="0">
                <a:solidFill>
                  <a:srgbClr val="FFFFFF"/>
                </a:solidFill>
                <a:cs typeface="Calibri"/>
              </a:rPr>
              <a:t>u</a:t>
            </a:r>
            <a:r>
              <a:rPr sz="2500" spc="-25" dirty="0">
                <a:solidFill>
                  <a:srgbClr val="FFFFFF"/>
                </a:solidFill>
                <a:cs typeface="Calibri"/>
              </a:rPr>
              <a:t>a</a:t>
            </a:r>
            <a:r>
              <a:rPr sz="2500" spc="-5" dirty="0">
                <a:solidFill>
                  <a:srgbClr val="FFFFFF"/>
                </a:solidFill>
                <a:cs typeface="Calibri"/>
              </a:rPr>
              <a:t>tion</a:t>
            </a:r>
            <a:endParaRPr sz="2500">
              <a:solidFill>
                <a:prstClr val="black"/>
              </a:solidFill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37380" y="5017011"/>
            <a:ext cx="1296035" cy="788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ct val="91600"/>
              </a:lnSpc>
            </a:pPr>
            <a:r>
              <a:rPr sz="1100" dirty="0">
                <a:solidFill>
                  <a:prstClr val="black"/>
                </a:solidFill>
                <a:cs typeface="Calibri"/>
              </a:rPr>
              <a:t>•Campus</a:t>
            </a:r>
            <a:r>
              <a:rPr sz="1100" spc="-95" dirty="0">
                <a:solidFill>
                  <a:prstClr val="black"/>
                </a:solidFill>
                <a:cs typeface="Calibri"/>
              </a:rPr>
              <a:t> </a:t>
            </a:r>
            <a:r>
              <a:rPr sz="1100" dirty="0">
                <a:solidFill>
                  <a:prstClr val="black"/>
                </a:solidFill>
                <a:cs typeface="Calibri"/>
              </a:rPr>
              <a:t>engagement 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in self-study </a:t>
            </a:r>
            <a:r>
              <a:rPr sz="1100" dirty="0">
                <a:solidFill>
                  <a:prstClr val="black"/>
                </a:solidFill>
                <a:cs typeface="Calibri"/>
              </a:rPr>
              <a:t>process 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that culminates </a:t>
            </a:r>
            <a:r>
              <a:rPr sz="1100" dirty="0">
                <a:solidFill>
                  <a:prstClr val="black"/>
                </a:solidFill>
                <a:cs typeface="Calibri"/>
              </a:rPr>
              <a:t>with 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an </a:t>
            </a:r>
            <a:r>
              <a:rPr sz="1100" dirty="0">
                <a:solidFill>
                  <a:prstClr val="black"/>
                </a:solidFill>
                <a:cs typeface="Calibri"/>
              </a:rPr>
              <a:t>onsite team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visit  by </a:t>
            </a:r>
            <a:r>
              <a:rPr sz="1100" dirty="0">
                <a:solidFill>
                  <a:prstClr val="black"/>
                </a:solidFill>
                <a:cs typeface="Calibri"/>
              </a:rPr>
              <a:t>peer</a:t>
            </a:r>
            <a:r>
              <a:rPr sz="1100" spc="-65" dirty="0">
                <a:solidFill>
                  <a:prstClr val="black"/>
                </a:solidFill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evaluators</a:t>
            </a:r>
            <a:endParaRPr sz="1100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858000" y="1906136"/>
            <a:ext cx="1143000" cy="2590800"/>
          </a:xfrm>
          <a:custGeom>
            <a:avLst/>
            <a:gdLst/>
            <a:ahLst/>
            <a:cxnLst/>
            <a:rect l="l" t="t" r="r" b="b"/>
            <a:pathLst>
              <a:path w="1143000" h="2590800">
                <a:moveTo>
                  <a:pt x="1094412" y="428625"/>
                </a:moveTo>
                <a:lnTo>
                  <a:pt x="642937" y="428625"/>
                </a:lnTo>
                <a:lnTo>
                  <a:pt x="692078" y="434285"/>
                </a:lnTo>
                <a:lnTo>
                  <a:pt x="737187" y="450407"/>
                </a:lnTo>
                <a:lnTo>
                  <a:pt x="776980" y="475706"/>
                </a:lnTo>
                <a:lnTo>
                  <a:pt x="810168" y="508894"/>
                </a:lnTo>
                <a:lnTo>
                  <a:pt x="835467" y="548687"/>
                </a:lnTo>
                <a:lnTo>
                  <a:pt x="851589" y="593796"/>
                </a:lnTo>
                <a:lnTo>
                  <a:pt x="857250" y="642937"/>
                </a:lnTo>
                <a:lnTo>
                  <a:pt x="857250" y="2590800"/>
                </a:lnTo>
                <a:lnTo>
                  <a:pt x="1143000" y="2590800"/>
                </a:lnTo>
                <a:lnTo>
                  <a:pt x="1143000" y="642937"/>
                </a:lnTo>
                <a:lnTo>
                  <a:pt x="1140710" y="594778"/>
                </a:lnTo>
                <a:lnTo>
                  <a:pt x="1133983" y="547914"/>
                </a:lnTo>
                <a:lnTo>
                  <a:pt x="1123026" y="502555"/>
                </a:lnTo>
                <a:lnTo>
                  <a:pt x="1108049" y="458910"/>
                </a:lnTo>
                <a:lnTo>
                  <a:pt x="1094412" y="428625"/>
                </a:lnTo>
                <a:close/>
              </a:path>
              <a:path w="1143000" h="2590800">
                <a:moveTo>
                  <a:pt x="285750" y="0"/>
                </a:moveTo>
                <a:lnTo>
                  <a:pt x="0" y="285750"/>
                </a:lnTo>
                <a:lnTo>
                  <a:pt x="285750" y="571500"/>
                </a:lnTo>
                <a:lnTo>
                  <a:pt x="285750" y="428625"/>
                </a:lnTo>
                <a:lnTo>
                  <a:pt x="1094412" y="428625"/>
                </a:lnTo>
                <a:lnTo>
                  <a:pt x="1066876" y="377601"/>
                </a:lnTo>
                <a:lnTo>
                  <a:pt x="1041099" y="340356"/>
                </a:lnTo>
                <a:lnTo>
                  <a:pt x="1012140" y="305664"/>
                </a:lnTo>
                <a:lnTo>
                  <a:pt x="980210" y="273734"/>
                </a:lnTo>
                <a:lnTo>
                  <a:pt x="945518" y="244775"/>
                </a:lnTo>
                <a:lnTo>
                  <a:pt x="908273" y="218998"/>
                </a:lnTo>
                <a:lnTo>
                  <a:pt x="868685" y="196611"/>
                </a:lnTo>
                <a:lnTo>
                  <a:pt x="826964" y="177825"/>
                </a:lnTo>
                <a:lnTo>
                  <a:pt x="783319" y="162848"/>
                </a:lnTo>
                <a:lnTo>
                  <a:pt x="737960" y="151891"/>
                </a:lnTo>
                <a:lnTo>
                  <a:pt x="691096" y="145164"/>
                </a:lnTo>
                <a:lnTo>
                  <a:pt x="642937" y="142875"/>
                </a:lnTo>
                <a:lnTo>
                  <a:pt x="285750" y="142875"/>
                </a:lnTo>
                <a:lnTo>
                  <a:pt x="285750" y="0"/>
                </a:lnTo>
                <a:close/>
              </a:path>
            </a:pathLst>
          </a:custGeom>
          <a:solidFill>
            <a:srgbClr val="DCE6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858000" y="1906137"/>
            <a:ext cx="1143000" cy="2590800"/>
          </a:xfrm>
          <a:custGeom>
            <a:avLst/>
            <a:gdLst/>
            <a:ahLst/>
            <a:cxnLst/>
            <a:rect l="l" t="t" r="r" b="b"/>
            <a:pathLst>
              <a:path w="1143000" h="2590800">
                <a:moveTo>
                  <a:pt x="1143000" y="2590799"/>
                </a:moveTo>
                <a:lnTo>
                  <a:pt x="1143000" y="642937"/>
                </a:lnTo>
                <a:lnTo>
                  <a:pt x="1140710" y="594778"/>
                </a:lnTo>
                <a:lnTo>
                  <a:pt x="1133983" y="547914"/>
                </a:lnTo>
                <a:lnTo>
                  <a:pt x="1123026" y="502555"/>
                </a:lnTo>
                <a:lnTo>
                  <a:pt x="1108049" y="458910"/>
                </a:lnTo>
                <a:lnTo>
                  <a:pt x="1089263" y="417189"/>
                </a:lnTo>
                <a:lnTo>
                  <a:pt x="1066876" y="377601"/>
                </a:lnTo>
                <a:lnTo>
                  <a:pt x="1041099" y="340356"/>
                </a:lnTo>
                <a:lnTo>
                  <a:pt x="1012140" y="305664"/>
                </a:lnTo>
                <a:lnTo>
                  <a:pt x="980210" y="273734"/>
                </a:lnTo>
                <a:lnTo>
                  <a:pt x="945518" y="244775"/>
                </a:lnTo>
                <a:lnTo>
                  <a:pt x="908273" y="218998"/>
                </a:lnTo>
                <a:lnTo>
                  <a:pt x="868685" y="196611"/>
                </a:lnTo>
                <a:lnTo>
                  <a:pt x="826964" y="177825"/>
                </a:lnTo>
                <a:lnTo>
                  <a:pt x="783319" y="162848"/>
                </a:lnTo>
                <a:lnTo>
                  <a:pt x="737960" y="151891"/>
                </a:lnTo>
                <a:lnTo>
                  <a:pt x="691096" y="145164"/>
                </a:lnTo>
                <a:lnTo>
                  <a:pt x="642937" y="142874"/>
                </a:lnTo>
                <a:lnTo>
                  <a:pt x="285750" y="142874"/>
                </a:lnTo>
                <a:lnTo>
                  <a:pt x="285750" y="0"/>
                </a:lnTo>
                <a:lnTo>
                  <a:pt x="0" y="285749"/>
                </a:lnTo>
                <a:lnTo>
                  <a:pt x="285750" y="571499"/>
                </a:lnTo>
                <a:lnTo>
                  <a:pt x="285750" y="428624"/>
                </a:lnTo>
                <a:lnTo>
                  <a:pt x="642937" y="428624"/>
                </a:lnTo>
                <a:lnTo>
                  <a:pt x="692078" y="434285"/>
                </a:lnTo>
                <a:lnTo>
                  <a:pt x="737187" y="450407"/>
                </a:lnTo>
                <a:lnTo>
                  <a:pt x="776980" y="475706"/>
                </a:lnTo>
                <a:lnTo>
                  <a:pt x="810168" y="508894"/>
                </a:lnTo>
                <a:lnTo>
                  <a:pt x="835467" y="548687"/>
                </a:lnTo>
                <a:lnTo>
                  <a:pt x="851589" y="593796"/>
                </a:lnTo>
                <a:lnTo>
                  <a:pt x="857250" y="642937"/>
                </a:lnTo>
                <a:lnTo>
                  <a:pt x="857250" y="2590799"/>
                </a:lnTo>
                <a:lnTo>
                  <a:pt x="1143000" y="259079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14003" y="3071926"/>
            <a:ext cx="156464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1100" b="1" spc="-5" dirty="0">
                <a:solidFill>
                  <a:srgbClr val="17375E"/>
                </a:solidFill>
                <a:cs typeface="Calibri"/>
              </a:rPr>
              <a:t>Opportunities/Input for  Institutional</a:t>
            </a:r>
            <a:r>
              <a:rPr sz="1100" b="1" spc="-60" dirty="0">
                <a:solidFill>
                  <a:srgbClr val="17375E"/>
                </a:solidFill>
                <a:cs typeface="Calibri"/>
              </a:rPr>
              <a:t> </a:t>
            </a:r>
            <a:r>
              <a:rPr sz="1100" b="1" dirty="0">
                <a:solidFill>
                  <a:srgbClr val="17375E"/>
                </a:solidFill>
                <a:cs typeface="Calibri"/>
              </a:rPr>
              <a:t>Improvement</a:t>
            </a:r>
            <a:endParaRPr sz="1100">
              <a:solidFill>
                <a:prstClr val="black"/>
              </a:solidFill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24000" y="6073014"/>
            <a:ext cx="1526654" cy="784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Rethinking assessment: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“</a:t>
            </a:r>
            <a:r>
              <a:rPr lang="en-US" b="1" dirty="0">
                <a:latin typeface="Calibri" panose="020F0502020204030204" pitchFamily="34" charset="0"/>
              </a:rPr>
              <a:t>Student Achievement-” Academic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u="sng" dirty="0">
                <a:latin typeface="Calibri" panose="020F0502020204030204" pitchFamily="34" charset="0"/>
              </a:rPr>
              <a:t>Mandatory </a:t>
            </a:r>
            <a:endParaRPr lang="en-US" sz="3200" u="sng" dirty="0">
              <a:latin typeface="Calibri" panose="020F0502020204030204" pitchFamily="34" charset="0"/>
            </a:endParaRPr>
          </a:p>
          <a:p>
            <a:r>
              <a:rPr lang="en-US" u="sng" dirty="0">
                <a:latin typeface="Calibri" panose="020F0502020204030204" pitchFamily="34" charset="0"/>
              </a:rPr>
              <a:t>Retention Rates </a:t>
            </a:r>
          </a:p>
          <a:p>
            <a:r>
              <a:rPr lang="en-US" u="sng" dirty="0">
                <a:latin typeface="Calibri" panose="020F0502020204030204" pitchFamily="34" charset="0"/>
              </a:rPr>
              <a:t>IPEDS Graduation Rates </a:t>
            </a:r>
          </a:p>
          <a:p>
            <a:r>
              <a:rPr lang="en-US" u="sng" dirty="0">
                <a:latin typeface="Calibri" panose="020F0502020204030204" pitchFamily="34" charset="0"/>
              </a:rPr>
              <a:t>Mean Time to </a:t>
            </a:r>
            <a:r>
              <a:rPr lang="en-US" u="sng" dirty="0" smtClean="0">
                <a:latin typeface="Calibri" panose="020F0502020204030204" pitchFamily="34" charset="0"/>
              </a:rPr>
              <a:t>Graduation</a:t>
            </a:r>
          </a:p>
          <a:p>
            <a:r>
              <a:rPr lang="en-US" b="1" i="1" dirty="0" smtClean="0">
                <a:latin typeface="Calibri" panose="020F0502020204030204" pitchFamily="34" charset="0"/>
              </a:rPr>
              <a:t>And, of course, </a:t>
            </a:r>
            <a:r>
              <a:rPr lang="en-US" b="1" i="1" u="sng" dirty="0" smtClean="0">
                <a:latin typeface="Calibri" panose="020F0502020204030204" pitchFamily="34" charset="0"/>
              </a:rPr>
              <a:t>Program </a:t>
            </a:r>
            <a:r>
              <a:rPr lang="en-US" b="1" i="1" u="sng" dirty="0">
                <a:latin typeface="Calibri" panose="020F0502020204030204" pitchFamily="34" charset="0"/>
              </a:rPr>
              <a:t>L</a:t>
            </a:r>
            <a:r>
              <a:rPr lang="en-US" b="1" i="1" u="sng" dirty="0" smtClean="0">
                <a:latin typeface="Calibri" panose="020F0502020204030204" pitchFamily="34" charset="0"/>
              </a:rPr>
              <a:t>earning </a:t>
            </a:r>
            <a:r>
              <a:rPr lang="en-US" b="1" i="1" u="sng" dirty="0">
                <a:latin typeface="Calibri" panose="020F0502020204030204" pitchFamily="34" charset="0"/>
              </a:rPr>
              <a:t>O</a:t>
            </a:r>
            <a:r>
              <a:rPr lang="en-US" b="1" i="1" u="sng" dirty="0" smtClean="0">
                <a:latin typeface="Calibri" panose="020F0502020204030204" pitchFamily="34" charset="0"/>
              </a:rPr>
              <a:t>utcomes</a:t>
            </a:r>
            <a:r>
              <a:rPr lang="en-US" b="1" u="sng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(PLOs)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u="sng" dirty="0" smtClean="0">
                <a:latin typeface="Calibri" panose="020F0502020204030204" pitchFamily="34" charset="0"/>
              </a:rPr>
              <a:t>Optional </a:t>
            </a:r>
            <a:endParaRPr lang="en-US" sz="3200" u="sng" dirty="0">
              <a:latin typeface="Calibri" panose="020F0502020204030204" pitchFamily="34" charset="0"/>
            </a:endParaRPr>
          </a:p>
          <a:p>
            <a:r>
              <a:rPr lang="en-US" u="sng" dirty="0">
                <a:latin typeface="Calibri" panose="020F0502020204030204" pitchFamily="34" charset="0"/>
              </a:rPr>
              <a:t>% Credits Completed/Attempted </a:t>
            </a:r>
          </a:p>
          <a:p>
            <a:r>
              <a:rPr lang="en-US" u="sng" dirty="0">
                <a:latin typeface="Calibri" panose="020F0502020204030204" pitchFamily="34" charset="0"/>
              </a:rPr>
              <a:t>% Pell </a:t>
            </a:r>
          </a:p>
          <a:p>
            <a:r>
              <a:rPr lang="en-US" u="sng" dirty="0">
                <a:latin typeface="Calibri" panose="020F0502020204030204" pitchFamily="34" charset="0"/>
              </a:rPr>
              <a:t>% Minority </a:t>
            </a:r>
          </a:p>
          <a:p>
            <a:r>
              <a:rPr lang="en-US" u="sng" dirty="0">
                <a:latin typeface="Calibri" panose="020F0502020204030204" pitchFamily="34" charset="0"/>
              </a:rPr>
              <a:t>% Developmental </a:t>
            </a:r>
          </a:p>
          <a:p>
            <a:r>
              <a:rPr lang="en-US" u="sng" dirty="0">
                <a:latin typeface="Calibri" panose="020F0502020204030204" pitchFamily="34" charset="0"/>
              </a:rPr>
              <a:t>% 1</a:t>
            </a:r>
            <a:r>
              <a:rPr lang="en-US" sz="1800" u="sng" dirty="0">
                <a:latin typeface="Calibri" panose="020F0502020204030204" pitchFamily="34" charset="0"/>
              </a:rPr>
              <a:t>st </a:t>
            </a:r>
            <a:r>
              <a:rPr lang="en-US" u="sng" dirty="0">
                <a:latin typeface="Calibri" panose="020F0502020204030204" pitchFamily="34" charset="0"/>
              </a:rPr>
              <a:t>Generation </a:t>
            </a:r>
          </a:p>
          <a:p>
            <a:r>
              <a:rPr lang="en-US" u="sng" dirty="0">
                <a:latin typeface="Calibri" panose="020F0502020204030204" pitchFamily="34" charset="0"/>
              </a:rPr>
              <a:t>% Non-Traditional </a:t>
            </a:r>
          </a:p>
          <a:p>
            <a:r>
              <a:rPr lang="en-US" u="sng" dirty="0">
                <a:latin typeface="Calibri" panose="020F0502020204030204" pitchFamily="34" charset="0"/>
              </a:rPr>
              <a:t>% Part-Time </a:t>
            </a:r>
          </a:p>
          <a:p>
            <a:r>
              <a:rPr lang="en-US" u="sng" dirty="0">
                <a:latin typeface="Calibri" panose="020F0502020204030204" pitchFamily="34" charset="0"/>
              </a:rPr>
              <a:t>Self-Identified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69" y="5581291"/>
            <a:ext cx="1249825" cy="85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</a:rPr>
              <a:t>Rethinking assessment: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“</a:t>
            </a:r>
            <a:r>
              <a:rPr lang="en-US" b="1" dirty="0">
                <a:latin typeface="Calibri" panose="020F0502020204030204" pitchFamily="34" charset="0"/>
              </a:rPr>
              <a:t>Student Achievement-” Post-Institutional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u="sng" dirty="0" smtClean="0">
                <a:latin typeface="Calibri" panose="020F0502020204030204" pitchFamily="34" charset="0"/>
              </a:rPr>
              <a:t>Mandatory </a:t>
            </a:r>
            <a:endParaRPr lang="en-US" sz="3200" u="sng" dirty="0">
              <a:latin typeface="Calibri" panose="020F0502020204030204" pitchFamily="34" charset="0"/>
            </a:endParaRPr>
          </a:p>
          <a:p>
            <a:r>
              <a:rPr lang="en-US" u="sng" dirty="0">
                <a:latin typeface="Calibri" panose="020F0502020204030204" pitchFamily="34" charset="0"/>
              </a:rPr>
              <a:t>Loan Default Rate </a:t>
            </a:r>
          </a:p>
          <a:p>
            <a:r>
              <a:rPr lang="en-US" u="sng" dirty="0">
                <a:latin typeface="Calibri" panose="020F0502020204030204" pitchFamily="34" charset="0"/>
              </a:rPr>
              <a:t>Loan Repayment Rate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u="sng" dirty="0" smtClean="0">
                <a:latin typeface="Calibri" panose="020F0502020204030204" pitchFamily="34" charset="0"/>
              </a:rPr>
              <a:t>Optional </a:t>
            </a:r>
            <a:endParaRPr lang="en-US" sz="3200" u="sng" dirty="0">
              <a:latin typeface="Calibri" panose="020F0502020204030204" pitchFamily="34" charset="0"/>
            </a:endParaRPr>
          </a:p>
          <a:p>
            <a:r>
              <a:rPr lang="en-US" u="sng" dirty="0">
                <a:latin typeface="Calibri" panose="020F0502020204030204" pitchFamily="34" charset="0"/>
              </a:rPr>
              <a:t>1</a:t>
            </a:r>
            <a:r>
              <a:rPr lang="en-US" sz="1800" u="sng" dirty="0">
                <a:latin typeface="Calibri" panose="020F0502020204030204" pitchFamily="34" charset="0"/>
              </a:rPr>
              <a:t>st </a:t>
            </a:r>
            <a:r>
              <a:rPr lang="en-US" u="sng" dirty="0">
                <a:latin typeface="Calibri" panose="020F0502020204030204" pitchFamily="34" charset="0"/>
              </a:rPr>
              <a:t>time Pass Rates on Licensure Exams </a:t>
            </a:r>
          </a:p>
          <a:p>
            <a:r>
              <a:rPr lang="en-US" u="sng" dirty="0">
                <a:latin typeface="Calibri" panose="020F0502020204030204" pitchFamily="34" charset="0"/>
              </a:rPr>
              <a:t>Graduate Survey Satisfaction Results </a:t>
            </a:r>
          </a:p>
          <a:p>
            <a:r>
              <a:rPr lang="en-US" u="sng" dirty="0">
                <a:latin typeface="Calibri" panose="020F0502020204030204" pitchFamily="34" charset="0"/>
              </a:rPr>
              <a:t>Career Placement Rates </a:t>
            </a:r>
          </a:p>
          <a:p>
            <a:pPr marL="0" indent="0">
              <a:buNone/>
            </a:pPr>
            <a:endParaRPr lang="en-US" u="sng" dirty="0">
              <a:latin typeface="Calibri" panose="020F0502020204030204" pitchFamily="34" charset="0"/>
            </a:endParaRPr>
          </a:p>
          <a:p>
            <a:r>
              <a:rPr lang="en-US" u="sng" dirty="0" smtClean="0">
                <a:latin typeface="Calibri" panose="020F0502020204030204" pitchFamily="34" charset="0"/>
              </a:rPr>
              <a:t>“</a:t>
            </a:r>
            <a:r>
              <a:rPr lang="en-US" u="sng" dirty="0">
                <a:latin typeface="Calibri" panose="020F0502020204030204" pitchFamily="34" charset="0"/>
              </a:rPr>
              <a:t>First Destination” Survey Placement Rates </a:t>
            </a:r>
          </a:p>
          <a:p>
            <a:r>
              <a:rPr lang="en-US" u="sng" dirty="0" smtClean="0">
                <a:latin typeface="Calibri" panose="020F0502020204030204" pitchFamily="34" charset="0"/>
              </a:rPr>
              <a:t>Transfer </a:t>
            </a:r>
            <a:r>
              <a:rPr lang="en-US" u="sng" dirty="0">
                <a:latin typeface="Calibri" panose="020F0502020204030204" pitchFamily="34" charset="0"/>
              </a:rPr>
              <a:t>Rates </a:t>
            </a:r>
          </a:p>
          <a:p>
            <a:r>
              <a:rPr lang="en-US" u="sng" dirty="0" smtClean="0">
                <a:latin typeface="Calibri" panose="020F0502020204030204" pitchFamily="34" charset="0"/>
              </a:rPr>
              <a:t>Self-Identified </a:t>
            </a:r>
            <a:endParaRPr lang="en-US" u="sng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93" y="5270739"/>
            <a:ext cx="1994186" cy="111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</a:rPr>
              <a:t>Rethinking assessment: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Financial </a:t>
            </a:r>
            <a:r>
              <a:rPr lang="en-US" b="1" dirty="0">
                <a:latin typeface="Calibri" panose="020F0502020204030204" pitchFamily="34" charset="0"/>
              </a:rPr>
              <a:t>Health Indicators- Documents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</a:rPr>
              <a:t>All </a:t>
            </a:r>
            <a:endParaRPr lang="en-US" u="sng" dirty="0">
              <a:latin typeface="Calibri" panose="020F0502020204030204" pitchFamily="34" charset="0"/>
            </a:endParaRPr>
          </a:p>
          <a:p>
            <a:r>
              <a:rPr lang="en-US" u="sng" dirty="0">
                <a:latin typeface="Calibri" panose="020F0502020204030204" pitchFamily="34" charset="0"/>
              </a:rPr>
              <a:t>Most Recent Audited Financials </a:t>
            </a:r>
          </a:p>
          <a:p>
            <a:r>
              <a:rPr lang="en-US" u="sng" dirty="0">
                <a:latin typeface="Calibri" panose="020F0502020204030204" pitchFamily="34" charset="0"/>
              </a:rPr>
              <a:t>IPEDS Finance Data </a:t>
            </a:r>
          </a:p>
          <a:p>
            <a:r>
              <a:rPr lang="en-US" u="sng" dirty="0">
                <a:latin typeface="Calibri" panose="020F0502020204030204" pitchFamily="34" charset="0"/>
              </a:rPr>
              <a:t>Title IV Compliance Audits </a:t>
            </a:r>
          </a:p>
          <a:p>
            <a:r>
              <a:rPr lang="en-US" u="sng" dirty="0">
                <a:latin typeface="Calibri" panose="020F0502020204030204" pitchFamily="34" charset="0"/>
              </a:rPr>
              <a:t>Catalog/URL </a:t>
            </a:r>
          </a:p>
          <a:p>
            <a:r>
              <a:rPr lang="en-US" u="sng" dirty="0">
                <a:latin typeface="Calibri" panose="020F0502020204030204" pitchFamily="34" charset="0"/>
              </a:rPr>
              <a:t>Most Recent USDE Composite Score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</a:rPr>
              <a:t>If Applicable </a:t>
            </a:r>
            <a:endParaRPr lang="en-US" u="sng" dirty="0">
              <a:latin typeface="Calibri" panose="020F0502020204030204" pitchFamily="34" charset="0"/>
            </a:endParaRPr>
          </a:p>
          <a:p>
            <a:r>
              <a:rPr lang="en-US" u="sng" dirty="0">
                <a:latin typeface="Calibri" panose="020F0502020204030204" pitchFamily="34" charset="0"/>
              </a:rPr>
              <a:t>Bond Rating for New Debt issued </a:t>
            </a:r>
          </a:p>
          <a:p>
            <a:r>
              <a:rPr lang="en-US" u="sng" dirty="0">
                <a:latin typeface="Calibri" panose="020F0502020204030204" pitchFamily="34" charset="0"/>
              </a:rPr>
              <a:t>Financial Audit from Parent Corporation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4936" y="5448822"/>
            <a:ext cx="1928050" cy="120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II. Proposal for the new assessment framework: Continuous Program Improvement (CIP)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At the heart of NYIT’s new framework</a:t>
            </a:r>
          </a:p>
          <a:p>
            <a:r>
              <a:rPr lang="en-US" dirty="0" smtClean="0"/>
              <a:t>Using assessment data </a:t>
            </a:r>
            <a:r>
              <a:rPr lang="en-US" b="1" i="1" u="sng" dirty="0" smtClean="0"/>
              <a:t>of all kinds</a:t>
            </a:r>
            <a:r>
              <a:rPr lang="en-US" dirty="0" smtClean="0"/>
              <a:t> to inform improvement initiatives at school/department/division level, and connect assessment with resource allocation within the context of NYIT’s strategic priorities. </a:t>
            </a:r>
            <a:r>
              <a:rPr lang="en-US" dirty="0" smtClean="0"/>
              <a:t>E.g., </a:t>
            </a:r>
            <a:r>
              <a:rPr lang="en-US" dirty="0" smtClean="0"/>
              <a:t>financial data, external research data, cutting edge technology or professional standard updates etc.  </a:t>
            </a:r>
            <a:r>
              <a:rPr lang="en-US" dirty="0" smtClean="0">
                <a:hlinkClick r:id="rId2"/>
              </a:rPr>
              <a:t>High Impact Practices</a:t>
            </a:r>
            <a:endParaRPr lang="en-US" dirty="0" smtClean="0"/>
          </a:p>
          <a:p>
            <a:r>
              <a:rPr lang="en-US" dirty="0" smtClean="0"/>
              <a:t>Using assessments to demonstrate that the school/department/division achieves its mission and goals, which relates to students (learning &amp; achievement), faculty/staff, and itself, which aligns with NYIT’s mission. e.g.  </a:t>
            </a:r>
            <a:r>
              <a:rPr lang="en-US" dirty="0" smtClean="0">
                <a:hlinkClick r:id="rId3"/>
              </a:rPr>
              <a:t>DPT program goals &amp; outcomes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Using assessments </a:t>
            </a:r>
            <a:r>
              <a:rPr lang="en-US" dirty="0">
                <a:solidFill>
                  <a:prstClr val="black"/>
                </a:solidFill>
              </a:rPr>
              <a:t>to demonstrate that the school/department/division </a:t>
            </a:r>
            <a:r>
              <a:rPr lang="en-US" dirty="0" smtClean="0">
                <a:solidFill>
                  <a:prstClr val="black"/>
                </a:solidFill>
              </a:rPr>
              <a:t>achieves </a:t>
            </a:r>
            <a:r>
              <a:rPr lang="en-US" dirty="0">
                <a:solidFill>
                  <a:prstClr val="black"/>
                </a:solidFill>
              </a:rPr>
              <a:t>its </a:t>
            </a:r>
            <a:r>
              <a:rPr lang="en-US" u="sng" dirty="0" smtClean="0"/>
              <a:t>aspirational goals (strategic goals) </a:t>
            </a:r>
            <a:r>
              <a:rPr lang="en-US" dirty="0" smtClean="0"/>
              <a:t>beyond </a:t>
            </a:r>
            <a:r>
              <a:rPr lang="en-US" dirty="0" smtClean="0"/>
              <a:t>in compliance </a:t>
            </a:r>
            <a:r>
              <a:rPr lang="en-US" dirty="0" smtClean="0"/>
              <a:t>with professional accreditation standards. Those goals  are about what your </a:t>
            </a:r>
            <a:r>
              <a:rPr lang="en-US" dirty="0" smtClean="0">
                <a:solidFill>
                  <a:prstClr val="black"/>
                </a:solidFill>
              </a:rPr>
              <a:t>school/department/division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smtClean="0"/>
              <a:t>to bring itself to “the next level” that will impact the students, faculty and the program’s quality</a:t>
            </a:r>
            <a:r>
              <a:rPr lang="en-US" dirty="0"/>
              <a:t>. </a:t>
            </a:r>
            <a:r>
              <a:rPr lang="en-US" dirty="0" smtClean="0"/>
              <a:t>e.g., </a:t>
            </a:r>
            <a:r>
              <a:rPr lang="en-US" dirty="0" smtClean="0">
                <a:hlinkClick r:id="rId4"/>
              </a:rPr>
              <a:t>SOM Strategic Planning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4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749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Office Theme</vt:lpstr>
      <vt:lpstr>Assessment Committee Meeting Continuous Program Improvement </vt:lpstr>
      <vt:lpstr>Goals for the meeting</vt:lpstr>
      <vt:lpstr>I. Why a change in the annual assessment process is necessary</vt:lpstr>
      <vt:lpstr>MSCHE Expects:</vt:lpstr>
      <vt:lpstr>The 8 Year New Process</vt:lpstr>
      <vt:lpstr> Rethinking assessment: “Student Achievement-” Academic Progress </vt:lpstr>
      <vt:lpstr> Rethinking assessment:  “Student Achievement-” Post-Institutional </vt:lpstr>
      <vt:lpstr> Rethinking assessment:  Financial Health Indicators- Documents </vt:lpstr>
      <vt:lpstr>II. Proposal for the new assessment framework: Continuous Program Improvement (CIP)</vt:lpstr>
      <vt:lpstr>Dean’s data set (internal)</vt:lpstr>
      <vt:lpstr>Dean’s data set (outside-environment)</vt:lpstr>
      <vt:lpstr>III. New Framework (CPI) Implementation (the specifics of some items yet to be determined)</vt:lpstr>
      <vt:lpstr>By the end of a CPI cycle, School/department/division presents-</vt:lpstr>
    </vt:vector>
  </TitlesOfParts>
  <Company>NYIT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Committee Meeting</dc:title>
  <dc:creator>Desktop Support</dc:creator>
  <cp:lastModifiedBy>Desktop Support</cp:lastModifiedBy>
  <cp:revision>33</cp:revision>
  <dcterms:created xsi:type="dcterms:W3CDTF">2017-12-04T16:02:32Z</dcterms:created>
  <dcterms:modified xsi:type="dcterms:W3CDTF">2017-12-12T19:16:10Z</dcterms:modified>
</cp:coreProperties>
</file>