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handoutMasterIdLst>
    <p:handoutMasterId r:id="rId7"/>
  </p:handoutMasterIdLst>
  <p:sldIdLst>
    <p:sldId id="293" r:id="rId3"/>
    <p:sldId id="298" r:id="rId4"/>
    <p:sldId id="301" r:id="rId5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5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35" autoAdjust="0"/>
    <p:restoredTop sz="94660"/>
  </p:normalViewPr>
  <p:slideViewPr>
    <p:cSldViewPr>
      <p:cViewPr varScale="1">
        <p:scale>
          <a:sx n="122" d="100"/>
          <a:sy n="122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10/14/2015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10/14/2015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5638801" y="4145282"/>
            <a:ext cx="3515503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6689" y="6057150"/>
            <a:ext cx="4125119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84201"/>
            <a:ext cx="6553200" cy="2000251"/>
          </a:xfrm>
        </p:spPr>
        <p:txBody>
          <a:bodyPr>
            <a:normAutofit/>
          </a:bodyPr>
          <a:lstStyle>
            <a:lvl1pPr>
              <a:defRPr sz="405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16200"/>
            <a:ext cx="6553200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101" cap="all" spc="150" baseline="0">
                <a:solidFill>
                  <a:schemeClr val="accent1"/>
                </a:solidFill>
              </a:defRPr>
            </a:lvl1pPr>
            <a:lvl2pPr marL="45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0224-2C59-4B3D-8A48-7C7B998A592E}" type="datetime1">
              <a:rPr lang="en-US" smtClean="0"/>
              <a:t>10/14/2015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B6B-9BC8-45BE-B4A7-5B23A58C9413}" type="datetime1">
              <a:rPr lang="en-US" smtClean="0"/>
              <a:t>10/14/2015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4200"/>
            <a:ext cx="2057400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84200"/>
            <a:ext cx="5562600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A351-2B08-4AB4-BAF1-D04D1A389741}" type="datetime1">
              <a:rPr lang="en-US" smtClean="0"/>
              <a:t>10/14/2015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A14E-9543-44E8-99C3-C50F45CC6EFC}" type="datetime1">
              <a:rPr lang="en-US" smtClean="0"/>
              <a:t>10/14/2015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09802"/>
            <a:ext cx="6705600" cy="2764335"/>
          </a:xfrm>
        </p:spPr>
        <p:txBody>
          <a:bodyPr anchor="b">
            <a:normAutofit/>
          </a:bodyPr>
          <a:lstStyle>
            <a:lvl1pPr algn="l">
              <a:defRPr sz="4051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951267"/>
            <a:ext cx="5303520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101" cap="all" spc="150" baseline="0">
                <a:solidFill>
                  <a:schemeClr val="accent1"/>
                </a:solidFill>
              </a:defRPr>
            </a:lvl1pPr>
            <a:lvl2pPr marL="4572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2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67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1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51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693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35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6D44-A41D-498D-9C3E-1A7E367B57AF}" type="datetime1">
              <a:rPr lang="en-US" smtClean="0"/>
              <a:t>10/14/2015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5638801" y="4145282"/>
            <a:ext cx="3515503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706880"/>
            <a:ext cx="3810000" cy="4465320"/>
          </a:xfrm>
        </p:spPr>
        <p:txBody>
          <a:bodyPr>
            <a:normAutofit/>
          </a:bodyPr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1" y="1706880"/>
            <a:ext cx="3810000" cy="4465320"/>
          </a:xfrm>
        </p:spPr>
        <p:txBody>
          <a:bodyPr>
            <a:normAutofit/>
          </a:bodyPr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19DD-525E-42B8-8D1E-5CEDFFECE311}" type="datetime1">
              <a:rPr lang="en-US" smtClean="0"/>
              <a:t>10/14/2015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01800"/>
            <a:ext cx="3813048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101" b="0" cap="all" spc="150" baseline="0">
                <a:solidFill>
                  <a:schemeClr val="accent1"/>
                </a:solidFill>
              </a:defRPr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1" y="2717800"/>
            <a:ext cx="3810000" cy="3454400"/>
          </a:xfrm>
        </p:spPr>
        <p:txBody>
          <a:bodyPr>
            <a:noAutofit/>
          </a:bodyPr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 baseline="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1701800"/>
            <a:ext cx="3813048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101" b="0" cap="all" spc="150" baseline="0">
                <a:solidFill>
                  <a:schemeClr val="accent1"/>
                </a:solidFill>
              </a:defRPr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1" y="2717800"/>
            <a:ext cx="3810000" cy="3454400"/>
          </a:xfrm>
        </p:spPr>
        <p:txBody>
          <a:bodyPr>
            <a:noAutofit/>
          </a:bodyPr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 baseline="0"/>
            </a:lvl6pPr>
            <a:lvl7pPr>
              <a:defRPr sz="1500" baseline="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0F0A-6119-4615-AAE3-A4DF7CB21E87}" type="datetime1">
              <a:rPr lang="en-US" smtClean="0"/>
              <a:t>10/14/2015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533-40AA-4E93-BD0A-43BF954CF054}" type="datetime1">
              <a:rPr lang="en-US" smtClean="0"/>
              <a:t>10/14/2015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48D-2195-48E1-91E0-8A2C172E23B6}" type="datetime1">
              <a:rPr lang="en-US" smtClean="0"/>
              <a:t>10/14/2015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01800"/>
            <a:ext cx="3048000" cy="2438400"/>
          </a:xfrm>
        </p:spPr>
        <p:txBody>
          <a:bodyPr anchor="b">
            <a:normAutofit/>
          </a:bodyPr>
          <a:lstStyle>
            <a:lvl1pPr algn="l">
              <a:defRPr sz="2101" b="0" cap="all" spc="15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84200"/>
            <a:ext cx="4572000" cy="5588000"/>
          </a:xfrm>
        </p:spPr>
        <p:txBody>
          <a:bodyPr>
            <a:normAutofit/>
          </a:bodyPr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241800"/>
            <a:ext cx="3048000" cy="19304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7A59-EDBE-405C-A974-E2FDD0B17C0E}" type="datetime1">
              <a:rPr lang="en-US" smtClean="0"/>
              <a:t>10/14/2015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01800"/>
            <a:ext cx="3048000" cy="2438400"/>
          </a:xfrm>
        </p:spPr>
        <p:txBody>
          <a:bodyPr anchor="b">
            <a:normAutofit/>
          </a:bodyPr>
          <a:lstStyle>
            <a:lvl1pPr algn="l">
              <a:defRPr sz="2101" b="0" cap="all" spc="15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4800" y="584200"/>
            <a:ext cx="4572000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101"/>
            </a:lvl1pPr>
            <a:lvl2pPr marL="457242" indent="0">
              <a:buNone/>
              <a:defRPr sz="2776"/>
            </a:lvl2pPr>
            <a:lvl3pPr marL="914484" indent="0">
              <a:buNone/>
              <a:defRPr sz="2401"/>
            </a:lvl3pPr>
            <a:lvl4pPr marL="1371726" indent="0">
              <a:buNone/>
              <a:defRPr sz="2026"/>
            </a:lvl4pPr>
            <a:lvl5pPr marL="1828967" indent="0">
              <a:buNone/>
              <a:defRPr sz="2026"/>
            </a:lvl5pPr>
            <a:lvl6pPr marL="2286210" indent="0">
              <a:buNone/>
              <a:defRPr sz="2026"/>
            </a:lvl6pPr>
            <a:lvl7pPr marL="2743451" indent="0">
              <a:buNone/>
              <a:defRPr sz="2026"/>
            </a:lvl7pPr>
            <a:lvl8pPr marL="3200693" indent="0">
              <a:buNone/>
              <a:defRPr sz="2026"/>
            </a:lvl8pPr>
            <a:lvl9pPr marL="3657935" indent="0">
              <a:buNone/>
              <a:defRPr sz="2026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241800"/>
            <a:ext cx="3048000" cy="19304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A3D8-D7A4-4D25-91FE-EC89179C745B}" type="datetime1">
              <a:rPr lang="en-US" smtClean="0"/>
              <a:t>10/14/2015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1905" y="-3174"/>
            <a:ext cx="615155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274637"/>
            <a:ext cx="7772400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701797"/>
            <a:ext cx="7772400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3"/>
            <a:ext cx="1676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B580-7DEE-461D-B588-D76E0755B327}" type="datetime1">
              <a:rPr lang="en-US" smtClean="0"/>
              <a:t>10/14/2015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3"/>
            <a:ext cx="3962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1" y="6356353"/>
            <a:ext cx="7620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84" rtl="0" eaLnBrk="1" latinLnBrk="0" hangingPunct="1">
        <a:lnSpc>
          <a:spcPct val="90000"/>
        </a:lnSpc>
        <a:spcBef>
          <a:spcPct val="0"/>
        </a:spcBef>
        <a:buNone/>
        <a:defRPr sz="27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1" indent="-228621" algn="l" defTabSz="914484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42" indent="-173752" algn="l" defTabSz="91448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63" indent="-173752" algn="l" defTabSz="91448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84" indent="-173752" algn="l" defTabSz="91448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104" indent="-173752" algn="l" defTabSz="91448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726" indent="-173752" algn="l" defTabSz="91448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347" indent="-173752" algn="l" defTabSz="91448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967" indent="-173752" algn="l" defTabSz="91448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57589" indent="-173752" algn="l" defTabSz="91448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2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6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7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1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5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agnetometerparkingsens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797" y="3614640"/>
            <a:ext cx="2689602" cy="179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Drives Smart </a:t>
            </a:r>
            <a:r>
              <a:rPr lang="en-US" dirty="0" smtClean="0"/>
              <a:t>Cities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Explosive growth in worldwide data collection</a:t>
            </a:r>
          </a:p>
          <a:p>
            <a:r>
              <a:rPr lang="en-US" dirty="0" smtClean="0"/>
              <a:t>Much of this data originates from cities</a:t>
            </a:r>
          </a:p>
          <a:p>
            <a:r>
              <a:rPr lang="en-US" dirty="0" smtClean="0"/>
              <a:t>Enables a wealth of new applications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remotetrafficmicrowa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36" y="4225400"/>
            <a:ext cx="2572421" cy="171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ogressive's Snapshot device monitors your behavior behind the wheel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4" y="3486165"/>
            <a:ext cx="2217708" cy="147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idtronic-rfid.com/wp-content/uploads/2011/08/application-access-control-300x2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389" y="2240855"/>
            <a:ext cx="2143683" cy="142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6346" y="3809088"/>
            <a:ext cx="1386249" cy="2100810"/>
          </a:xfrm>
          <a:prstGeom prst="rect">
            <a:avLst/>
          </a:prstGeom>
        </p:spPr>
      </p:pic>
      <p:pic>
        <p:nvPicPr>
          <p:cNvPr id="10" name="Picture 4" descr="http://www.brandner.com/alerton/email/2015/0126-newsletter/img/Compass-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29" y="3642726"/>
            <a:ext cx="2783420" cy="158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08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City Data Issues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Masquerading</a:t>
            </a:r>
          </a:p>
          <a:p>
            <a:r>
              <a:rPr lang="en-US" dirty="0" smtClean="0"/>
              <a:t>Spoofing</a:t>
            </a:r>
          </a:p>
          <a:p>
            <a:r>
              <a:rPr lang="en-US" dirty="0" smtClean="0"/>
              <a:t>Tampering</a:t>
            </a:r>
          </a:p>
          <a:p>
            <a:r>
              <a:rPr lang="en-US" dirty="0"/>
              <a:t>Common thread: Lack of assurance in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/>
              <a:t>veracity of smart city sensor data</a:t>
            </a:r>
          </a:p>
          <a:p>
            <a:r>
              <a:rPr lang="en-US" dirty="0"/>
              <a:t>Desirable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Verify </a:t>
            </a:r>
            <a:r>
              <a:rPr lang="en-US" dirty="0"/>
              <a:t>data source</a:t>
            </a:r>
          </a:p>
          <a:p>
            <a:pPr lvl="1"/>
            <a:r>
              <a:rPr lang="en-US" dirty="0" smtClean="0"/>
              <a:t>Attribute </a:t>
            </a:r>
            <a:r>
              <a:rPr lang="en-US" dirty="0"/>
              <a:t>to a </a:t>
            </a:r>
            <a:r>
              <a:rPr lang="en-US" dirty="0" smtClean="0"/>
              <a:t>user where possible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 descr="facade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133" y="2057043"/>
            <a:ext cx="3226102" cy="241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55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Solution: Data Modeling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history of past sensor data</a:t>
            </a:r>
          </a:p>
          <a:p>
            <a:r>
              <a:rPr lang="en-US" dirty="0" smtClean="0"/>
              <a:t>Construct a statistical model of prior readings</a:t>
            </a:r>
          </a:p>
          <a:p>
            <a:r>
              <a:rPr lang="en-US" dirty="0" smtClean="0"/>
              <a:t>React when deviations are detected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3</a:t>
            </a:fld>
            <a:endParaRPr lang="en-US"/>
          </a:p>
        </p:txBody>
      </p:sp>
      <p:pic>
        <p:nvPicPr>
          <p:cNvPr id="12292" name="Picture 4" descr="http://assets.fiercemarkets.net/public/sites/healthcare/cyber%20secur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52" y="3437293"/>
            <a:ext cx="2743915" cy="205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core5.staticworld.net/images/article/2015/03/car_wireless_internet_security_privacy_security_locks-100437820-primary.idge-100572642-carousel.id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98" y="3437293"/>
            <a:ext cx="2724724" cy="204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60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84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Tech 16x9</vt:lpstr>
      <vt:lpstr>Big Data Drives Smart Cities</vt:lpstr>
      <vt:lpstr>Smart City Data Issues</vt:lpstr>
      <vt:lpstr>Potential Solution: Data Modeling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2015-08-05T19:42:18Z</dcterms:created>
  <dcterms:modified xsi:type="dcterms:W3CDTF">2015-10-14T14:54:40Z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