
<file path=[Content_Types].xml><?xml version="1.0" encoding="utf-8"?>
<Types xmlns="http://schemas.openxmlformats.org/package/2006/content-types">
  <Default Extension="xml" ContentType="application/xml"/>
  <Default Extension="wmf" ContentType="image/x-wmf"/>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tif" ContentType="image/tif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embeddings/oleObject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64" r:id="rId2"/>
    <p:sldId id="304" r:id="rId3"/>
    <p:sldId id="305" r:id="rId4"/>
    <p:sldId id="314" r:id="rId5"/>
    <p:sldId id="272" r:id="rId6"/>
    <p:sldId id="312" r:id="rId7"/>
    <p:sldId id="291" r:id="rId8"/>
    <p:sldId id="292" r:id="rId9"/>
    <p:sldId id="293" r:id="rId10"/>
    <p:sldId id="296" r:id="rId11"/>
    <p:sldId id="297" r:id="rId12"/>
    <p:sldId id="301" r:id="rId13"/>
    <p:sldId id="299"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39" autoAdjust="0"/>
    <p:restoredTop sz="79558" autoAdjust="0"/>
  </p:normalViewPr>
  <p:slideViewPr>
    <p:cSldViewPr snapToGrid="0" snapToObjects="1">
      <p:cViewPr varScale="1">
        <p:scale>
          <a:sx n="72" d="100"/>
          <a:sy n="72" d="100"/>
        </p:scale>
        <p:origin x="-2248" y="-104"/>
      </p:cViewPr>
      <p:guideLst>
        <p:guide orient="horz" pos="2160"/>
        <p:guide pos="2880"/>
      </p:guideLst>
    </p:cSldViewPr>
  </p:slideViewPr>
  <p:outlineViewPr>
    <p:cViewPr>
      <p:scale>
        <a:sx n="33" d="100"/>
        <a:sy n="33" d="100"/>
      </p:scale>
      <p:origin x="0" y="160"/>
    </p:cViewPr>
  </p:outlineViewPr>
  <p:notesTextViewPr>
    <p:cViewPr>
      <p:scale>
        <a:sx n="100" d="100"/>
        <a:sy n="100" d="100"/>
      </p:scale>
      <p:origin x="0" y="0"/>
    </p:cViewPr>
  </p:notesTextViewPr>
  <p:sorterViewPr>
    <p:cViewPr varScale="1">
      <p:scale>
        <a:sx n="100" d="100"/>
        <a:sy n="100" d="100"/>
      </p:scale>
      <p:origin x="0" y="4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5EE9CE-81B4-884A-8F7A-EB5D88EE68EA}" type="datetimeFigureOut">
              <a:rPr lang="en-US" smtClean="0"/>
              <a:t>10/20/15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CF2157-6C6F-864D-BBA0-C9DE5CED1282}" type="slidenum">
              <a:rPr lang="en-US" smtClean="0"/>
              <a:t>‹#›</a:t>
            </a:fld>
            <a:endParaRPr lang="en-US"/>
          </a:p>
        </p:txBody>
      </p:sp>
    </p:spTree>
    <p:extLst>
      <p:ext uri="{BB962C8B-B14F-4D97-AF65-F5344CB8AC3E}">
        <p14:creationId xmlns:p14="http://schemas.microsoft.com/office/powerpoint/2010/main" val="33783724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baseline="0" dirty="0" smtClean="0">
                <a:latin typeface="Calibri" charset="0"/>
                <a:ea typeface="ＭＳ Ｐゴシック" charset="0"/>
                <a:cs typeface="ＭＳ Ｐゴシック" charset="0"/>
              </a:rPr>
              <a:t>I have to say that I am new to this field of megacities. I </a:t>
            </a:r>
            <a:r>
              <a:rPr lang="en-US" baseline="0" dirty="0" smtClean="0">
                <a:latin typeface="Calibri" charset="0"/>
                <a:ea typeface="ＭＳ Ｐゴシック" charset="0"/>
                <a:cs typeface="ＭＳ Ｐゴシック" charset="0"/>
              </a:rPr>
              <a:t>am very grateful </a:t>
            </a:r>
            <a:r>
              <a:rPr lang="en-US" baseline="0" dirty="0" smtClean="0">
                <a:latin typeface="Calibri" charset="0"/>
                <a:ea typeface="ＭＳ Ｐゴシック" charset="0"/>
                <a:cs typeface="ＭＳ Ｐゴシック" charset="0"/>
              </a:rPr>
              <a:t>for the </a:t>
            </a:r>
            <a:r>
              <a:rPr lang="en-US" baseline="0" dirty="0" smtClean="0">
                <a:latin typeface="Calibri" charset="0"/>
                <a:ea typeface="ＭＳ Ｐゴシック" charset="0"/>
                <a:cs typeface="ＭＳ Ｐゴシック" charset="0"/>
              </a:rPr>
              <a:t>opportunity to be here here with all the </a:t>
            </a:r>
            <a:r>
              <a:rPr lang="en-US" baseline="0" dirty="0" smtClean="0">
                <a:latin typeface="Calibri" charset="0"/>
                <a:ea typeface="ＭＳ Ｐゴシック" charset="0"/>
                <a:cs typeface="ＭＳ Ｐゴシック" charset="0"/>
              </a:rPr>
              <a:t>experts  </a:t>
            </a:r>
            <a:r>
              <a:rPr lang="en-US" baseline="0" dirty="0" smtClean="0">
                <a:latin typeface="Calibri" charset="0"/>
                <a:ea typeface="ＭＳ Ｐゴシック" charset="0"/>
                <a:cs typeface="ＭＳ Ｐゴシック" charset="0"/>
              </a:rPr>
              <a:t>in the field, and I have learnt a lot in this two day-day workshop. </a:t>
            </a:r>
            <a:r>
              <a:rPr lang="en-US" baseline="0" dirty="0" smtClean="0">
                <a:latin typeface="Calibri" charset="0"/>
                <a:ea typeface="ＭＳ Ｐゴシック" charset="0"/>
                <a:cs typeface="ＭＳ Ｐゴシック" charset="0"/>
              </a:rPr>
              <a:t>Today I am going to talk </a:t>
            </a:r>
            <a:r>
              <a:rPr lang="en-US" baseline="0" dirty="0" smtClean="0">
                <a:latin typeface="Calibri" charset="0"/>
                <a:ea typeface="ＭＳ Ｐゴシック" charset="0"/>
                <a:cs typeface="ＭＳ Ｐゴシック" charset="0"/>
              </a:rPr>
              <a:t>about technology we have developed </a:t>
            </a:r>
            <a:r>
              <a:rPr lang="en-US" baseline="0" dirty="0" smtClean="0">
                <a:latin typeface="Calibri" charset="0"/>
                <a:ea typeface="ＭＳ Ｐゴシック" charset="0"/>
                <a:cs typeface="ＭＳ Ｐゴシック" charset="0"/>
              </a:rPr>
              <a:t>recently, which/It </a:t>
            </a:r>
            <a:r>
              <a:rPr lang="en-US" baseline="0" dirty="0" smtClean="0">
                <a:latin typeface="Calibri" charset="0"/>
                <a:ea typeface="ＭＳ Ｐゴシック" charset="0"/>
                <a:cs typeface="ＭＳ Ｐゴシック" charset="0"/>
              </a:rPr>
              <a:t>can help to find environmental footprints on DNA/RNA. </a:t>
            </a:r>
            <a:r>
              <a:rPr lang="en-US" baseline="0" dirty="0" smtClean="0">
                <a:latin typeface="Calibri" charset="0"/>
                <a:ea typeface="ＭＳ Ｐゴシック" charset="0"/>
                <a:cs typeface="ＭＳ Ｐゴシック" charset="0"/>
              </a:rPr>
              <a:t>As we have been talking about these two day, Megacity is a complex issue. As many people talked in these two meeting, such as my colleague, Dr. Nada </a:t>
            </a:r>
            <a:r>
              <a:rPr lang="en-US" baseline="0" dirty="0" err="1" smtClean="0">
                <a:latin typeface="Calibri" charset="0"/>
                <a:ea typeface="ＭＳ Ｐゴシック" charset="0"/>
                <a:cs typeface="ＭＳ Ｐゴシック" charset="0"/>
              </a:rPr>
              <a:t>Anid</a:t>
            </a:r>
            <a:r>
              <a:rPr lang="en-US" baseline="0" dirty="0" smtClean="0">
                <a:latin typeface="Calibri" charset="0"/>
                <a:ea typeface="ＭＳ Ｐゴシック" charset="0"/>
                <a:cs typeface="ＭＳ Ｐゴシック" charset="0"/>
              </a:rPr>
              <a:t>, and Dr. Bruce Hamilton from NSF, we need bring expertise cross disciplines. Here I am going to report the progress we made in this direction.</a:t>
            </a:r>
          </a:p>
          <a:p>
            <a:pPr marL="0" marR="0" indent="0" algn="l" defTabSz="457200" rtl="0" eaLnBrk="1" fontAlgn="auto" latinLnBrk="0" hangingPunct="1">
              <a:lnSpc>
                <a:spcPct val="100000"/>
              </a:lnSpc>
              <a:spcBef>
                <a:spcPct val="0"/>
              </a:spcBef>
              <a:spcAft>
                <a:spcPts val="0"/>
              </a:spcAft>
              <a:buClrTx/>
              <a:buSzTx/>
              <a:buFontTx/>
              <a:buNone/>
              <a:tabLst/>
              <a:defRPr/>
            </a:pPr>
            <a:r>
              <a:rPr lang="en-US" baseline="0" dirty="0" smtClean="0">
                <a:latin typeface="Calibri" charset="0"/>
                <a:ea typeface="ＭＳ Ｐゴシック" charset="0"/>
                <a:cs typeface="ＭＳ Ｐゴシック" charset="0"/>
              </a:rPr>
              <a:t>DNA</a:t>
            </a:r>
            <a:r>
              <a:rPr lang="en-US" baseline="0" dirty="0" smtClean="0">
                <a:latin typeface="Calibri" charset="0"/>
                <a:ea typeface="ＭＳ Ｐゴシック" charset="0"/>
                <a:cs typeface="ＭＳ Ｐゴシック" charset="0"/>
              </a:rPr>
              <a:t>/RNA </a:t>
            </a:r>
            <a:r>
              <a:rPr lang="en-US" baseline="0" dirty="0" smtClean="0">
                <a:latin typeface="Calibri" charset="0"/>
                <a:ea typeface="ＭＳ Ｐゴシック" charset="0"/>
                <a:cs typeface="ＭＳ Ｐゴシック" charset="0"/>
              </a:rPr>
              <a:t>are </a:t>
            </a:r>
            <a:r>
              <a:rPr lang="en-US" baseline="0" dirty="0" smtClean="0">
                <a:latin typeface="Calibri" charset="0"/>
                <a:ea typeface="ＭＳ Ｐゴシック" charset="0"/>
                <a:cs typeface="ＭＳ Ｐゴシック" charset="0"/>
              </a:rPr>
              <a:t>well known genetic materials to all the live </a:t>
            </a:r>
            <a:r>
              <a:rPr lang="en-US" baseline="0" dirty="0" smtClean="0">
                <a:latin typeface="Calibri" charset="0"/>
                <a:ea typeface="ＭＳ Ｐゴシック" charset="0"/>
                <a:cs typeface="ＭＳ Ｐゴシック" charset="0"/>
              </a:rPr>
              <a:t>species, and they are our life molecules; </a:t>
            </a:r>
            <a:r>
              <a:rPr lang="en-US" baseline="0" dirty="0" smtClean="0">
                <a:latin typeface="Calibri" charset="0"/>
                <a:ea typeface="ＭＳ Ｐゴシック" charset="0"/>
                <a:cs typeface="ＭＳ Ｐゴシック" charset="0"/>
              </a:rPr>
              <a:t>the major function of DNA is genetic information carrier, it helps pass genetic information from generation to generation. Therefore it has to be stable enough so that correct information can be passed through generations, from father to daughter; Besides the stability, all the process related to DNA information, from DNA –RNA- to protein, has to be reliable and correct. However, growing megacities brings a lot of changes, </a:t>
            </a:r>
            <a:r>
              <a:rPr lang="en-US" strike="sngStrike" baseline="0" dirty="0" smtClean="0">
                <a:latin typeface="Calibri" charset="0"/>
                <a:ea typeface="ＭＳ Ｐゴシック" charset="0"/>
                <a:cs typeface="ＭＳ Ｐゴシック" charset="0"/>
              </a:rPr>
              <a:t>and many changes </a:t>
            </a:r>
            <a:r>
              <a:rPr lang="en-US" baseline="0" dirty="0" smtClean="0">
                <a:latin typeface="Calibri" charset="0"/>
                <a:ea typeface="ＭＳ Ｐゴシック" charset="0"/>
                <a:cs typeface="ＭＳ Ｐゴシック" charset="0"/>
              </a:rPr>
              <a:t>. Therefore we have to ask a question: </a:t>
            </a:r>
            <a:r>
              <a:rPr lang="en-US" baseline="0" dirty="0" smtClean="0">
                <a:latin typeface="Calibri" charset="0"/>
                <a:ea typeface="ＭＳ Ｐゴシック" charset="0"/>
                <a:cs typeface="ＭＳ Ｐゴシック" charset="0"/>
              </a:rPr>
              <a:t>what change can </a:t>
            </a:r>
            <a:r>
              <a:rPr lang="en-US" baseline="0" dirty="0" err="1" smtClean="0">
                <a:latin typeface="Calibri" charset="0"/>
                <a:ea typeface="ＭＳ Ｐゴシック" charset="0"/>
                <a:cs typeface="ＭＳ Ｐゴシック" charset="0"/>
              </a:rPr>
              <a:t>megacitiies</a:t>
            </a:r>
            <a:r>
              <a:rPr lang="en-US" baseline="0" dirty="0" smtClean="0">
                <a:latin typeface="Calibri" charset="0"/>
                <a:ea typeface="ＭＳ Ｐゴシック" charset="0"/>
                <a:cs typeface="ＭＳ Ｐゴシック" charset="0"/>
              </a:rPr>
              <a:t> bring at molecular level, especially for important molecules like DNA/RNA? </a:t>
            </a:r>
            <a:endParaRPr lang="en-US" baseline="0" dirty="0" smtClean="0">
              <a:latin typeface="Calibri" charset="0"/>
              <a:ea typeface="ＭＳ Ｐゴシック" charset="0"/>
              <a:cs typeface="ＭＳ Ｐゴシック" charset="0"/>
            </a:endParaRP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latin typeface="Calibri" charset="0"/>
              <a:ea typeface="ＭＳ Ｐゴシック" charset="0"/>
              <a:cs typeface="ＭＳ Ｐゴシック" charset="0"/>
            </a:endParaRPr>
          </a:p>
          <a:p>
            <a:pPr marL="0" marR="0" indent="0" algn="l" defTabSz="457200" rtl="0" eaLnBrk="1" fontAlgn="auto" latinLnBrk="0" hangingPunct="1">
              <a:lnSpc>
                <a:spcPct val="100000"/>
              </a:lnSpc>
              <a:spcBef>
                <a:spcPct val="0"/>
              </a:spcBef>
              <a:spcAft>
                <a:spcPts val="0"/>
              </a:spcAft>
              <a:buClrTx/>
              <a:buSzTx/>
              <a:buFontTx/>
              <a:buNone/>
              <a:tabLst/>
              <a:defRPr/>
            </a:pPr>
            <a:r>
              <a:rPr lang="en-US" baseline="0" dirty="0" smtClean="0">
                <a:latin typeface="Calibri" charset="0"/>
                <a:ea typeface="ＭＳ Ｐゴシック" charset="0"/>
                <a:cs typeface="ＭＳ Ｐゴシック" charset="0"/>
              </a:rPr>
              <a:t>Growing megacities brings a lot of changes to the environment we are living, our life and ecosystems, some of changes are local, some of them are global; while we are enjoying the </a:t>
            </a:r>
            <a:r>
              <a:rPr lang="en-US" baseline="0" dirty="0" err="1" smtClean="0">
                <a:latin typeface="Calibri" charset="0"/>
                <a:ea typeface="ＭＳ Ｐゴシック" charset="0"/>
                <a:cs typeface="ＭＳ Ｐゴシック" charset="0"/>
              </a:rPr>
              <a:t>convernience</a:t>
            </a:r>
            <a:r>
              <a:rPr lang="en-US" baseline="0" dirty="0" smtClean="0">
                <a:latin typeface="Calibri" charset="0"/>
                <a:ea typeface="ＭＳ Ｐゴシック" charset="0"/>
                <a:cs typeface="ＭＳ Ｐゴシック" charset="0"/>
              </a:rPr>
              <a:t> that the megacities brings to us, we also need to know, some of good, and some of changes are not good, some of them are even legal to certain species, as we now know there are still many species that </a:t>
            </a:r>
            <a:r>
              <a:rPr lang="en-US" baseline="0" dirty="0" err="1" smtClean="0">
                <a:latin typeface="Calibri" charset="0"/>
                <a:ea typeface="ＭＳ Ｐゴシック" charset="0"/>
                <a:cs typeface="ＭＳ Ｐゴシック" charset="0"/>
              </a:rPr>
              <a:t>donot</a:t>
            </a:r>
            <a:r>
              <a:rPr lang="en-US" baseline="0" dirty="0" smtClean="0">
                <a:latin typeface="Calibri" charset="0"/>
                <a:ea typeface="ＭＳ Ｐゴシック" charset="0"/>
                <a:cs typeface="ＭＳ Ｐゴシック" charset="0"/>
              </a:rPr>
              <a:t> exist any more in our cities. It is easy if we can directly see the impacts/consequences/</a:t>
            </a:r>
            <a:r>
              <a:rPr lang="en-US" baseline="0" dirty="0" err="1" smtClean="0">
                <a:latin typeface="Calibri" charset="0"/>
                <a:ea typeface="ＭＳ Ｐゴシック" charset="0"/>
                <a:cs typeface="ＭＳ Ｐゴシック" charset="0"/>
              </a:rPr>
              <a:t>visulize</a:t>
            </a:r>
            <a:r>
              <a:rPr lang="en-US" baseline="0" dirty="0" smtClean="0">
                <a:latin typeface="Calibri" charset="0"/>
                <a:ea typeface="ＭＳ Ｐゴシック" charset="0"/>
                <a:cs typeface="ＭＳ Ｐゴシック" charset="0"/>
              </a:rPr>
              <a:t> the change on our live/body,  When the change is legal, and cause immediate death of live species. But most times, the damage of this change is incremental, not easy to see in our life, but </a:t>
            </a:r>
            <a:r>
              <a:rPr lang="en-US" baseline="0" dirty="0" err="1" smtClean="0">
                <a:latin typeface="Calibri" charset="0"/>
                <a:ea typeface="ＭＳ Ｐゴシック" charset="0"/>
                <a:cs typeface="ＭＳ Ｐゴシック" charset="0"/>
              </a:rPr>
              <a:t>inheratable</a:t>
            </a:r>
            <a:r>
              <a:rPr lang="en-US" baseline="0" dirty="0" smtClean="0">
                <a:latin typeface="Calibri" charset="0"/>
                <a:ea typeface="ＭＳ Ｐゴシック" charset="0"/>
                <a:cs typeface="ＭＳ Ｐゴシック" charset="0"/>
              </a:rPr>
              <a:t>. Recent studies in epigenetics provide us a lot of evidence that </a:t>
            </a:r>
            <a:r>
              <a:rPr lang="en-US" baseline="0" dirty="0" err="1" smtClean="0">
                <a:latin typeface="Calibri" charset="0"/>
                <a:ea typeface="ＭＳ Ｐゴシック" charset="0"/>
                <a:cs typeface="ＭＳ Ｐゴシック" charset="0"/>
              </a:rPr>
              <a:t>enviromental</a:t>
            </a:r>
            <a:r>
              <a:rPr lang="en-US" baseline="0" dirty="0" smtClean="0">
                <a:latin typeface="Calibri" charset="0"/>
                <a:ea typeface="ＭＳ Ｐゴシック" charset="0"/>
                <a:cs typeface="ＭＳ Ｐゴシック" charset="0"/>
              </a:rPr>
              <a:t> change can leave its </a:t>
            </a:r>
            <a:r>
              <a:rPr lang="en-US" baseline="0" dirty="0" err="1" smtClean="0">
                <a:latin typeface="Calibri" charset="0"/>
                <a:ea typeface="ＭＳ Ｐゴシック" charset="0"/>
                <a:cs typeface="ＭＳ Ｐゴシック" charset="0"/>
              </a:rPr>
              <a:t>markesr</a:t>
            </a:r>
            <a:r>
              <a:rPr lang="en-US" baseline="0" dirty="0" smtClean="0">
                <a:latin typeface="Calibri" charset="0"/>
                <a:ea typeface="ＭＳ Ｐゴシック" charset="0"/>
                <a:cs typeface="ＭＳ Ｐゴシック" charset="0"/>
              </a:rPr>
              <a:t> on </a:t>
            </a:r>
            <a:r>
              <a:rPr lang="en-US" baseline="0" dirty="0" err="1" smtClean="0">
                <a:latin typeface="Calibri" charset="0"/>
                <a:ea typeface="ＭＳ Ｐゴシック" charset="0"/>
                <a:cs typeface="ＭＳ Ｐゴシック" charset="0"/>
              </a:rPr>
              <a:t>ourDNA</a:t>
            </a:r>
            <a:r>
              <a:rPr lang="en-US" baseline="0" dirty="0" smtClean="0">
                <a:latin typeface="Calibri" charset="0"/>
                <a:ea typeface="ＭＳ Ｐゴシック" charset="0"/>
                <a:cs typeface="ＭＳ Ｐゴシック" charset="0"/>
              </a:rPr>
              <a:t>/ our genome, such as methylation. To have a whole </a:t>
            </a:r>
            <a:r>
              <a:rPr lang="en-US" baseline="0" dirty="0" err="1" smtClean="0">
                <a:latin typeface="Calibri" charset="0"/>
                <a:ea typeface="ＭＳ Ｐゴシック" charset="0"/>
                <a:cs typeface="ＭＳ Ｐゴシック" charset="0"/>
              </a:rPr>
              <a:t>picuter</a:t>
            </a:r>
            <a:r>
              <a:rPr lang="en-US" baseline="0" dirty="0" smtClean="0">
                <a:latin typeface="Calibri" charset="0"/>
                <a:ea typeface="ＭＳ Ｐゴシック" charset="0"/>
                <a:cs typeface="ＭＳ Ｐゴシック" charset="0"/>
              </a:rPr>
              <a:t>/ thoroughly understanding the impact of growing megacities, I need to new </a:t>
            </a:r>
            <a:r>
              <a:rPr lang="en-US" baseline="0" dirty="0" err="1" smtClean="0">
                <a:latin typeface="Calibri" charset="0"/>
                <a:ea typeface="ＭＳ Ｐゴシック" charset="0"/>
                <a:cs typeface="ＭＳ Ｐゴシック" charset="0"/>
              </a:rPr>
              <a:t>techinoloy</a:t>
            </a:r>
            <a:r>
              <a:rPr lang="en-US" baseline="0" dirty="0" smtClean="0">
                <a:latin typeface="Calibri" charset="0"/>
                <a:ea typeface="ＭＳ Ｐゴシック" charset="0"/>
                <a:cs typeface="ＭＳ Ｐゴシック" charset="0"/>
              </a:rPr>
              <a:t> to allow us look at its footprints and understand their consequences.</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latin typeface="Calibri" charset="0"/>
              <a:ea typeface="ＭＳ Ｐゴシック" charset="0"/>
              <a:cs typeface="ＭＳ Ｐゴシック" charset="0"/>
            </a:endParaRPr>
          </a:p>
          <a:p>
            <a:pPr marL="0" marR="0" indent="0" algn="l" defTabSz="457200" rtl="0" eaLnBrk="1" fontAlgn="auto" latinLnBrk="0" hangingPunct="1">
              <a:lnSpc>
                <a:spcPct val="100000"/>
              </a:lnSpc>
              <a:spcBef>
                <a:spcPct val="0"/>
              </a:spcBef>
              <a:spcAft>
                <a:spcPts val="0"/>
              </a:spcAft>
              <a:buClrTx/>
              <a:buSzTx/>
              <a:buFontTx/>
              <a:buNone/>
              <a:tabLst/>
              <a:defRPr/>
            </a:pPr>
            <a:r>
              <a:rPr lang="en-US" baseline="0" dirty="0" smtClean="0">
                <a:latin typeface="Calibri" charset="0"/>
                <a:ea typeface="ＭＳ Ｐゴシック" charset="0"/>
                <a:cs typeface="ＭＳ Ｐゴシック" charset="0"/>
              </a:rPr>
              <a:t> for a </a:t>
            </a:r>
            <a:r>
              <a:rPr lang="en-US" baseline="0" dirty="0" err="1" smtClean="0">
                <a:latin typeface="Calibri" charset="0"/>
                <a:ea typeface="ＭＳ Ｐゴシック" charset="0"/>
                <a:cs typeface="ＭＳ Ｐゴシック" charset="0"/>
              </a:rPr>
              <a:t>sysmatic</a:t>
            </a:r>
            <a:r>
              <a:rPr lang="en-US" baseline="0" dirty="0" smtClean="0">
                <a:latin typeface="Calibri" charset="0"/>
                <a:ea typeface="ＭＳ Ｐゴシック" charset="0"/>
                <a:cs typeface="ＭＳ Ｐゴシック" charset="0"/>
              </a:rPr>
              <a:t> </a:t>
            </a:r>
            <a:r>
              <a:rPr lang="en-US" baseline="0" dirty="0" err="1" smtClean="0">
                <a:latin typeface="Calibri" charset="0"/>
                <a:ea typeface="ＭＳ Ｐゴシック" charset="0"/>
                <a:cs typeface="ＭＳ Ｐゴシック" charset="0"/>
              </a:rPr>
              <a:t>sthe</a:t>
            </a:r>
            <a:r>
              <a:rPr lang="en-US" baseline="0" dirty="0" smtClean="0">
                <a:latin typeface="Calibri" charset="0"/>
                <a:ea typeface="ＭＳ Ｐゴシック" charset="0"/>
                <a:cs typeface="ＭＳ Ｐゴシック" charset="0"/>
              </a:rPr>
              <a:t>  </a:t>
            </a:r>
            <a:r>
              <a:rPr lang="en-US" baseline="0" dirty="0" err="1" smtClean="0">
                <a:latin typeface="Calibri" charset="0"/>
                <a:ea typeface="ＭＳ Ｐゴシック" charset="0"/>
                <a:cs typeface="ＭＳ Ｐゴシック" charset="0"/>
              </a:rPr>
              <a:t>syWe</a:t>
            </a:r>
            <a:r>
              <a:rPr lang="en-US" baseline="0" dirty="0" smtClean="0">
                <a:latin typeface="Calibri" charset="0"/>
                <a:ea typeface="ＭＳ Ｐゴシック" charset="0"/>
                <a:cs typeface="ＭＳ Ｐゴシック" charset="0"/>
              </a:rPr>
              <a:t>  What I am interested is to see what the environmental change when growing megacities </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latin typeface="Calibri" charset="0"/>
              <a:ea typeface="ＭＳ Ｐゴシック" charset="0"/>
              <a:cs typeface="ＭＳ Ｐゴシック" charset="0"/>
            </a:endParaRPr>
          </a:p>
          <a:p>
            <a:pPr marL="0" marR="0" indent="0" algn="l" defTabSz="457200" rtl="0" eaLnBrk="1" fontAlgn="auto" latinLnBrk="0" hangingPunct="1">
              <a:lnSpc>
                <a:spcPct val="100000"/>
              </a:lnSpc>
              <a:spcBef>
                <a:spcPct val="0"/>
              </a:spcBef>
              <a:spcAft>
                <a:spcPts val="0"/>
              </a:spcAft>
              <a:buClrTx/>
              <a:buSzTx/>
              <a:buFontTx/>
              <a:buNone/>
              <a:tabLst/>
              <a:defRPr/>
            </a:pPr>
            <a:r>
              <a:rPr lang="en-US" baseline="0" dirty="0" smtClean="0">
                <a:latin typeface="Calibri" charset="0"/>
                <a:ea typeface="ＭＳ Ｐゴシック" charset="0"/>
                <a:cs typeface="ＭＳ Ｐゴシック" charset="0"/>
              </a:rPr>
              <a:t>DNA sequencing work here, and would like to thank </a:t>
            </a:r>
            <a:r>
              <a:rPr lang="en-US" baseline="0" dirty="0" err="1" smtClean="0">
                <a:latin typeface="Calibri" charset="0"/>
                <a:ea typeface="ＭＳ Ｐゴシック" charset="0"/>
                <a:cs typeface="ＭＳ Ｐゴシック" charset="0"/>
              </a:rPr>
              <a:t>Yuying</a:t>
            </a:r>
            <a:r>
              <a:rPr lang="en-US" baseline="0" dirty="0" smtClean="0">
                <a:latin typeface="Calibri" charset="0"/>
                <a:ea typeface="ＭＳ Ｐゴシック" charset="0"/>
                <a:cs typeface="ＭＳ Ｐゴシック" charset="0"/>
              </a:rPr>
              <a:t> for the invitation. The title of my talk today is:</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latin typeface="Calibri" charset="0"/>
              <a:ea typeface="ＭＳ Ｐゴシック" charset="0"/>
              <a:cs typeface="ＭＳ Ｐゴシック" charset="0"/>
            </a:endParaRP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latin typeface="Calibri" charset="0"/>
              <a:ea typeface="ＭＳ Ｐゴシック" charset="0"/>
              <a:cs typeface="ＭＳ Ｐゴシック" charset="0"/>
            </a:endParaRP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latin typeface="Calibri" charset="0"/>
              <a:ea typeface="ＭＳ Ｐゴシック" charset="0"/>
              <a:cs typeface="ＭＳ Ｐゴシック" charset="0"/>
            </a:endParaRPr>
          </a:p>
          <a:p>
            <a:pPr marL="0" marR="0" indent="0" algn="l" defTabSz="457200" rtl="0" eaLnBrk="1" fontAlgn="auto" latinLnBrk="0" hangingPunct="1">
              <a:lnSpc>
                <a:spcPct val="100000"/>
              </a:lnSpc>
              <a:spcBef>
                <a:spcPct val="0"/>
              </a:spcBef>
              <a:spcAft>
                <a:spcPts val="0"/>
              </a:spcAft>
              <a:buClrTx/>
              <a:buSzTx/>
              <a:buFontTx/>
              <a:buNone/>
              <a:tabLst/>
              <a:defRPr/>
            </a:pPr>
            <a:r>
              <a:rPr lang="en-US" baseline="0" dirty="0" smtClean="0">
                <a:latin typeface="Calibri" charset="0"/>
                <a:ea typeface="ＭＳ Ｐゴシック" charset="0"/>
                <a:cs typeface="ＭＳ Ｐゴシック" charset="0"/>
              </a:rPr>
              <a:t>It is a very special place for me; </a:t>
            </a:r>
            <a:r>
              <a:rPr lang="en-US" dirty="0" smtClean="0">
                <a:latin typeface="Calibri" charset="0"/>
                <a:ea typeface="ＭＳ Ｐゴシック" charset="0"/>
                <a:cs typeface="ＭＳ Ｐゴシック" charset="0"/>
              </a:rPr>
              <a:t>I was trained here</a:t>
            </a:r>
            <a:r>
              <a:rPr lang="en-US" baseline="0" dirty="0" smtClean="0">
                <a:latin typeface="Calibri" charset="0"/>
                <a:ea typeface="ＭＳ Ｐゴシック" charset="0"/>
                <a:cs typeface="ＭＳ Ｐゴシック" charset="0"/>
              </a:rPr>
              <a:t> at the group, coming back here is more like coming home.</a:t>
            </a:r>
            <a:r>
              <a:rPr lang="en-US" dirty="0" smtClean="0">
                <a:latin typeface="Calibri" charset="0"/>
                <a:ea typeface="ＭＳ Ｐゴシック" charset="0"/>
                <a:cs typeface="ＭＳ Ｐゴシック" charset="0"/>
              </a:rPr>
              <a:t> </a:t>
            </a:r>
          </a:p>
          <a:p>
            <a:pPr marL="0" marR="0" indent="0" algn="l" defTabSz="457200" rtl="0" eaLnBrk="1" fontAlgn="auto" latinLnBrk="0" hangingPunct="1">
              <a:lnSpc>
                <a:spcPct val="100000"/>
              </a:lnSpc>
              <a:spcBef>
                <a:spcPct val="0"/>
              </a:spcBef>
              <a:spcAft>
                <a:spcPts val="0"/>
              </a:spcAft>
              <a:buClrTx/>
              <a:buSzTx/>
              <a:buFontTx/>
              <a:buNone/>
              <a:tabLst/>
              <a:defRPr/>
            </a:pPr>
            <a:r>
              <a:rPr lang="en-US" baseline="0" dirty="0" smtClean="0">
                <a:latin typeface="Calibri" charset="0"/>
                <a:ea typeface="ＭＳ Ｐゴシック" charset="0"/>
                <a:cs typeface="ＭＳ Ｐゴシック" charset="0"/>
              </a:rPr>
              <a:t>Since I am in the city now, I certainly hope that it is just the beginning for us to discuss and exchange ideas. </a:t>
            </a:r>
          </a:p>
          <a:p>
            <a:pPr marL="0" marR="0" indent="0" algn="l" defTabSz="457200" rtl="0" eaLnBrk="1" fontAlgn="auto" latinLnBrk="0" hangingPunct="1">
              <a:lnSpc>
                <a:spcPct val="100000"/>
              </a:lnSpc>
              <a:spcBef>
                <a:spcPct val="0"/>
              </a:spcBef>
              <a:spcAft>
                <a:spcPts val="0"/>
              </a:spcAft>
              <a:buClrTx/>
              <a:buSzTx/>
              <a:buFontTx/>
              <a:buNone/>
              <a:tabLst/>
              <a:defRPr/>
            </a:pPr>
            <a:endParaRPr lang="en-US" dirty="0" smtClean="0">
              <a:latin typeface="Calibri" charset="0"/>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fld id="{FC720D40-E1F5-7641-8FA5-A875CA5AE2AE}" type="slidenum">
              <a:rPr lang="en-US" smtClean="0"/>
              <a:t>1</a:t>
            </a:fld>
            <a:endParaRPr lang="en-US"/>
          </a:p>
        </p:txBody>
      </p:sp>
    </p:spTree>
    <p:extLst>
      <p:ext uri="{BB962C8B-B14F-4D97-AF65-F5344CB8AC3E}">
        <p14:creationId xmlns:p14="http://schemas.microsoft.com/office/powerpoint/2010/main" val="2694228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 workflow for direct modified RNA sequencing. (a) </a:t>
            </a:r>
            <a:r>
              <a:rPr lang="en-US" sz="1200" kern="1200" dirty="0" smtClean="0">
                <a:solidFill>
                  <a:schemeClr val="tx1"/>
                </a:solidFill>
                <a:effectLst/>
                <a:latin typeface="+mn-lt"/>
                <a:ea typeface="+mn-ea"/>
                <a:cs typeface="+mn-cs"/>
              </a:rPr>
              <a:t>An isolated RNA starting material is partially digested in a manner that predominantly generates single-cut fragments. Compounds are identified and extracted from raw two-dimensional mass vs. retention time data. In ion pairing reverse phase HPLC, RNA fragment retention time is dominated by backbone phosphate content, generating an elution peak ladder that correlates with mass. Data quality can be improved by clustering or filtering </a:t>
            </a:r>
            <a:r>
              <a:rPr lang="en-US" sz="1200" kern="1200" dirty="0" err="1" smtClean="0">
                <a:solidFill>
                  <a:schemeClr val="tx1"/>
                </a:solidFill>
                <a:effectLst/>
                <a:latin typeface="+mn-lt"/>
                <a:ea typeface="+mn-ea"/>
                <a:cs typeface="+mn-cs"/>
              </a:rPr>
              <a:t>coeluting</a:t>
            </a:r>
            <a:r>
              <a:rPr lang="en-US" sz="1200" kern="1200" dirty="0" smtClean="0">
                <a:solidFill>
                  <a:schemeClr val="tx1"/>
                </a:solidFill>
                <a:effectLst/>
                <a:latin typeface="+mn-lt"/>
                <a:ea typeface="+mn-ea"/>
                <a:cs typeface="+mn-cs"/>
              </a:rPr>
              <a:t> mass adducts. An algorithm that traverses compound points can then generate bidirectional </a:t>
            </a:r>
            <a:r>
              <a:rPr lang="en-US" sz="1200" kern="1200" dirty="0" err="1" smtClean="0">
                <a:solidFill>
                  <a:schemeClr val="tx1"/>
                </a:solidFill>
                <a:effectLst/>
                <a:latin typeface="+mn-lt"/>
                <a:ea typeface="+mn-ea"/>
                <a:cs typeface="+mn-cs"/>
              </a:rPr>
              <a:t>alignable</a:t>
            </a:r>
            <a:r>
              <a:rPr lang="en-US" sz="1200" kern="1200" dirty="0" smtClean="0">
                <a:solidFill>
                  <a:schemeClr val="tx1"/>
                </a:solidFill>
                <a:effectLst/>
                <a:latin typeface="+mn-lt"/>
                <a:ea typeface="+mn-ea"/>
                <a:cs typeface="+mn-cs"/>
              </a:rPr>
              <a:t> reads from random walks along proximal mass differences. Alternatively, a manual analysis of this dataset can verify the algorithm’s results or disambiguate impurity in the starting material. </a:t>
            </a:r>
            <a:r>
              <a:rPr lang="en-US" sz="1200" b="1" kern="1200" dirty="0" smtClean="0">
                <a:solidFill>
                  <a:schemeClr val="tx1"/>
                </a:solidFill>
                <a:effectLst/>
                <a:latin typeface="+mn-lt"/>
                <a:ea typeface="+mn-ea"/>
                <a:cs typeface="+mn-cs"/>
              </a:rPr>
              <a:t>(b)</a:t>
            </a:r>
            <a:r>
              <a:rPr lang="en-US" sz="1200" kern="1200" dirty="0" smtClean="0">
                <a:solidFill>
                  <a:schemeClr val="tx1"/>
                </a:solidFill>
                <a:effectLst/>
                <a:latin typeface="+mn-lt"/>
                <a:ea typeface="+mn-ea"/>
                <a:cs typeface="+mn-cs"/>
              </a:rPr>
              <a:t> A general reaction scheme for acid-mediated hydrolysis of RNA. </a:t>
            </a:r>
            <a:r>
              <a:rPr lang="en-US" sz="1200" b="1" kern="1200" dirty="0" smtClean="0">
                <a:solidFill>
                  <a:schemeClr val="tx1"/>
                </a:solidFill>
                <a:effectLst/>
                <a:latin typeface="+mn-lt"/>
                <a:ea typeface="+mn-ea"/>
                <a:cs typeface="+mn-cs"/>
              </a:rPr>
              <a:t>(c)</a:t>
            </a:r>
            <a:r>
              <a:rPr lang="en-US" sz="1200" kern="1200" dirty="0" smtClean="0">
                <a:solidFill>
                  <a:schemeClr val="tx1"/>
                </a:solidFill>
                <a:effectLst/>
                <a:latin typeface="+mn-lt"/>
                <a:ea typeface="+mn-ea"/>
                <a:cs typeface="+mn-cs"/>
              </a:rPr>
              <a:t> A sequenced synthetic RNA (R2) containing two 5-methylcytosine (</a:t>
            </a:r>
            <a:r>
              <a:rPr lang="en-US" sz="1200" kern="1200" dirty="0" err="1" smtClean="0">
                <a:solidFill>
                  <a:schemeClr val="tx1"/>
                </a:solidFill>
                <a:effectLst/>
                <a:latin typeface="+mn-lt"/>
                <a:ea typeface="+mn-ea"/>
                <a:cs typeface="+mn-cs"/>
              </a:rPr>
              <a:t>mC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nucleobases</a:t>
            </a:r>
            <a:r>
              <a:rPr lang="en-US" sz="1200" kern="1200" dirty="0" smtClean="0">
                <a:solidFill>
                  <a:schemeClr val="tx1"/>
                </a:solidFill>
                <a:effectLst/>
                <a:latin typeface="+mn-lt"/>
                <a:ea typeface="+mn-ea"/>
                <a:cs typeface="+mn-cs"/>
              </a:rPr>
              <a:t>. Solid lines indicate walks automatically traversed by the sequencing algorithm between compounds indicated in black-outlined circles and squares. Letters indicate the base calls made using mass differences observed for each step, with the upper and lower sets arising from the sequencing ladders containing the original 5′ end (5′ ladder, circle) and 3′ end (3′ ladder, square), respectively, of the starting material.</a:t>
            </a:r>
          </a:p>
          <a:p>
            <a:endParaRPr lang="en-US" dirty="0"/>
          </a:p>
        </p:txBody>
      </p:sp>
      <p:sp>
        <p:nvSpPr>
          <p:cNvPr id="4" name="Slide Number Placeholder 3"/>
          <p:cNvSpPr>
            <a:spLocks noGrp="1"/>
          </p:cNvSpPr>
          <p:nvPr>
            <p:ph type="sldNum" sz="quarter" idx="10"/>
          </p:nvPr>
        </p:nvSpPr>
        <p:spPr/>
        <p:txBody>
          <a:bodyPr/>
          <a:lstStyle/>
          <a:p>
            <a:fld id="{FC720D40-E1F5-7641-8FA5-A875CA5AE2AE}" type="slidenum">
              <a:rPr lang="en-US" smtClean="0"/>
              <a:t>10</a:t>
            </a:fld>
            <a:endParaRPr lang="en-US"/>
          </a:p>
        </p:txBody>
      </p:sp>
    </p:spTree>
    <p:extLst>
      <p:ext uri="{BB962C8B-B14F-4D97-AF65-F5344CB8AC3E}">
        <p14:creationId xmlns:p14="http://schemas.microsoft.com/office/powerpoint/2010/main" val="786879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(c)</a:t>
            </a:r>
            <a:r>
              <a:rPr lang="en-US" sz="1200" kern="1200" dirty="0" smtClean="0">
                <a:solidFill>
                  <a:schemeClr val="tx1"/>
                </a:solidFill>
                <a:effectLst/>
                <a:latin typeface="+mn-lt"/>
                <a:ea typeface="+mn-ea"/>
                <a:cs typeface="+mn-cs"/>
              </a:rPr>
              <a:t> A sequenced synthetic RNA (R2) containing two 5-methylcytosine (</a:t>
            </a:r>
            <a:r>
              <a:rPr lang="en-US" sz="1200" kern="1200" dirty="0" err="1" smtClean="0">
                <a:solidFill>
                  <a:schemeClr val="tx1"/>
                </a:solidFill>
                <a:effectLst/>
                <a:latin typeface="+mn-lt"/>
                <a:ea typeface="+mn-ea"/>
                <a:cs typeface="+mn-cs"/>
              </a:rPr>
              <a:t>mC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nucleobases</a:t>
            </a:r>
            <a:r>
              <a:rPr lang="en-US" sz="1200" kern="1200" dirty="0" smtClean="0">
                <a:solidFill>
                  <a:schemeClr val="tx1"/>
                </a:solidFill>
                <a:effectLst/>
                <a:latin typeface="+mn-lt"/>
                <a:ea typeface="+mn-ea"/>
                <a:cs typeface="+mn-cs"/>
              </a:rPr>
              <a:t>. Solid lines indicate walks automatically traversed by the sequencing algorithm between compounds indicated in black-outlined circles and squares. Letters indicate the base calls made using mass differences observed for each step, with the upper and lower sets arising from the sequencing ladders containing the original 5′ end (5′ ladder, circle) and 3′ end (3′ ladder, square), respectively, of the starting material.</a:t>
            </a:r>
          </a:p>
          <a:p>
            <a:endParaRPr lang="en-US" dirty="0"/>
          </a:p>
        </p:txBody>
      </p:sp>
      <p:sp>
        <p:nvSpPr>
          <p:cNvPr id="4" name="Slide Number Placeholder 3"/>
          <p:cNvSpPr>
            <a:spLocks noGrp="1"/>
          </p:cNvSpPr>
          <p:nvPr>
            <p:ph type="sldNum" sz="quarter" idx="10"/>
          </p:nvPr>
        </p:nvSpPr>
        <p:spPr/>
        <p:txBody>
          <a:bodyPr/>
          <a:lstStyle/>
          <a:p>
            <a:fld id="{FC720D40-E1F5-7641-8FA5-A875CA5AE2AE}" type="slidenum">
              <a:rPr lang="en-US" smtClean="0"/>
              <a:t>11</a:t>
            </a:fld>
            <a:endParaRPr lang="en-US"/>
          </a:p>
        </p:txBody>
      </p:sp>
    </p:spTree>
    <p:extLst>
      <p:ext uri="{BB962C8B-B14F-4D97-AF65-F5344CB8AC3E}">
        <p14:creationId xmlns:p14="http://schemas.microsoft.com/office/powerpoint/2010/main" val="786879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CF2157-6C6F-864D-BBA0-C9DE5CED1282}" type="slidenum">
              <a:rPr lang="en-US" smtClean="0"/>
              <a:t>12</a:t>
            </a:fld>
            <a:endParaRPr lang="en-US"/>
          </a:p>
        </p:txBody>
      </p:sp>
    </p:spTree>
    <p:extLst>
      <p:ext uri="{BB962C8B-B14F-4D97-AF65-F5344CB8AC3E}">
        <p14:creationId xmlns:p14="http://schemas.microsoft.com/office/powerpoint/2010/main" val="19278870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96527D2-BBBE-6B46-A9E5-4767C5D453E6}" type="slidenum">
              <a:rPr lang="en-US" sz="1200">
                <a:latin typeface="Calibri" charset="0"/>
              </a:rPr>
              <a:pPr eaLnBrk="1" hangingPunct="1"/>
              <a:t>13</a:t>
            </a:fld>
            <a:endParaRPr lang="en-US" sz="1200">
              <a:latin typeface="Calibri" charset="0"/>
            </a:endParaRPr>
          </a:p>
        </p:txBody>
      </p:sp>
      <p:sp>
        <p:nvSpPr>
          <p:cNvPr id="77826"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77827"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r>
              <a:rPr lang="en-US" baseline="0" dirty="0" smtClean="0">
                <a:latin typeface="Calibri" charset="0"/>
                <a:ea typeface="ＭＳ Ｐゴシック" charset="0"/>
                <a:cs typeface="ＭＳ Ｐゴシック" charset="0"/>
              </a:rPr>
              <a:t>I want to thank my two advisor at Columbia. I want to thank </a:t>
            </a:r>
            <a:r>
              <a:rPr lang="en-US" baseline="0" dirty="0" err="1" smtClean="0">
                <a:latin typeface="Calibri" charset="0"/>
                <a:ea typeface="ＭＳ Ｐゴシック" charset="0"/>
                <a:cs typeface="ＭＳ Ｐゴシック" charset="0"/>
              </a:rPr>
              <a:t>columbia</a:t>
            </a:r>
            <a:r>
              <a:rPr lang="en-US" baseline="0" dirty="0" smtClean="0">
                <a:latin typeface="Calibri" charset="0"/>
                <a:ea typeface="ＭＳ Ｐゴシック" charset="0"/>
                <a:cs typeface="ＭＳ Ｐゴシック" charset="0"/>
              </a:rPr>
              <a:t> University and NIH for the financial support in sequencing project.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Calibri" charset="0"/>
                <a:ea typeface="ＭＳ Ｐゴシック" charset="0"/>
                <a:cs typeface="ＭＳ Ｐゴシック" charset="0"/>
              </a:rPr>
              <a:t>I</a:t>
            </a:r>
            <a:r>
              <a:rPr lang="ja-JP" altLang="en-US" dirty="0" smtClean="0">
                <a:latin typeface="Calibri" charset="0"/>
                <a:ea typeface="ＭＳ Ｐゴシック" charset="0"/>
                <a:cs typeface="ＭＳ Ｐゴシック" charset="0"/>
              </a:rPr>
              <a:t>’</a:t>
            </a:r>
            <a:r>
              <a:rPr lang="en-US" altLang="ja-JP" dirty="0" smtClean="0">
                <a:latin typeface="Calibri" charset="0"/>
                <a:ea typeface="ＭＳ Ｐゴシック" charset="0"/>
                <a:cs typeface="ＭＳ Ｐゴシック" charset="0"/>
              </a:rPr>
              <a:t>d like to thank Jack. It is a privilege and an honor to work with Jack. He</a:t>
            </a:r>
            <a:r>
              <a:rPr lang="en-US" altLang="ja-JP" baseline="0" dirty="0" smtClean="0">
                <a:latin typeface="Calibri" charset="0"/>
                <a:ea typeface="ＭＳ Ｐゴシック" charset="0"/>
                <a:cs typeface="ＭＳ Ｐゴシック" charset="0"/>
              </a:rPr>
              <a:t> is an endless resource for us, and we can always go to him for suggestions when we had difficulty with our experiments.</a:t>
            </a:r>
          </a:p>
          <a:p>
            <a:pPr eaLnBrk="1" hangingPunct="1"/>
            <a:r>
              <a:rPr lang="en-US" altLang="ja-JP" dirty="0" smtClean="0">
                <a:latin typeface="Calibri" charset="0"/>
                <a:ea typeface="ＭＳ Ｐゴシック" charset="0"/>
                <a:cs typeface="ＭＳ Ｐゴシック" charset="0"/>
              </a:rPr>
              <a:t>all the </a:t>
            </a:r>
            <a:r>
              <a:rPr lang="en-US" altLang="ja-JP" dirty="0" err="1" smtClean="0">
                <a:latin typeface="Calibri" charset="0"/>
                <a:ea typeface="ＭＳ Ｐゴシック" charset="0"/>
                <a:cs typeface="ＭＳ Ｐゴシック" charset="0"/>
              </a:rPr>
              <a:t>szostak</a:t>
            </a:r>
            <a:r>
              <a:rPr lang="en-US" altLang="ja-JP" dirty="0" smtClean="0">
                <a:latin typeface="Calibri" charset="0"/>
                <a:ea typeface="ＭＳ Ｐゴシック" charset="0"/>
                <a:cs typeface="ＭＳ Ｐゴシック" charset="0"/>
              </a:rPr>
              <a:t> group are very helpful, especially Craig for LC-MS, Na for NMR assistance. I also like to thank </a:t>
            </a:r>
            <a:r>
              <a:rPr lang="en-US" altLang="ja-JP" dirty="0" err="1" smtClean="0">
                <a:latin typeface="Calibri" charset="0"/>
                <a:ea typeface="ＭＳ Ｐゴシック" charset="0"/>
                <a:cs typeface="ＭＳ Ｐゴシック" charset="0"/>
              </a:rPr>
              <a:t>sergei</a:t>
            </a:r>
            <a:r>
              <a:rPr lang="en-US" altLang="ja-JP" dirty="0" smtClean="0">
                <a:latin typeface="Calibri" charset="0"/>
                <a:ea typeface="ＭＳ Ｐゴシック" charset="0"/>
                <a:cs typeface="ＭＳ Ｐゴシック" charset="0"/>
              </a:rPr>
              <a:t> in </a:t>
            </a:r>
            <a:r>
              <a:rPr lang="en-US" altLang="ja-JP" dirty="0" err="1" smtClean="0">
                <a:latin typeface="Calibri" charset="0"/>
                <a:ea typeface="ＭＳ Ｐゴシック" charset="0"/>
                <a:cs typeface="ＭＳ Ｐゴシック" charset="0"/>
              </a:rPr>
              <a:t>Geron</a:t>
            </a:r>
            <a:r>
              <a:rPr lang="en-US" altLang="ja-JP" dirty="0" smtClean="0">
                <a:latin typeface="Calibri" charset="0"/>
                <a:ea typeface="ＭＳ Ｐゴシック" charset="0"/>
                <a:cs typeface="ＭＳ Ｐゴシック" charset="0"/>
              </a:rPr>
              <a:t> for the NP DNA templates, and  Zhen for his help in purchasing starting materials of </a:t>
            </a:r>
            <a:r>
              <a:rPr lang="en-US" altLang="ja-JP" dirty="0" err="1" smtClean="0">
                <a:latin typeface="Calibri" charset="0"/>
                <a:ea typeface="ＭＳ Ｐゴシック" charset="0"/>
                <a:cs typeface="ＭＳ Ｐゴシック" charset="0"/>
              </a:rPr>
              <a:t>thio</a:t>
            </a:r>
            <a:r>
              <a:rPr lang="en-US" altLang="ja-JP" dirty="0" smtClean="0">
                <a:latin typeface="Calibri" charset="0"/>
                <a:ea typeface="ＭＳ Ｐゴシック" charset="0"/>
                <a:cs typeface="ＭＳ Ｐゴシック" charset="0"/>
              </a:rPr>
              <a:t> T monomer. Finally I</a:t>
            </a:r>
            <a:r>
              <a:rPr lang="ja-JP" altLang="en-US" dirty="0" smtClean="0">
                <a:latin typeface="Calibri" charset="0"/>
                <a:ea typeface="ＭＳ Ｐゴシック" charset="0"/>
                <a:cs typeface="ＭＳ Ｐゴシック" charset="0"/>
              </a:rPr>
              <a:t>’</a:t>
            </a:r>
            <a:r>
              <a:rPr lang="en-US" altLang="ja-JP" dirty="0" smtClean="0">
                <a:latin typeface="Calibri" charset="0"/>
                <a:ea typeface="ＭＳ Ｐゴシック" charset="0"/>
                <a:cs typeface="ＭＳ Ｐゴシック" charset="0"/>
              </a:rPr>
              <a:t>d like to thank HHMI for financial support, CCIB and Molecular biology at MGH and Harvard medical school, it is a wonderful place for scientific research.</a:t>
            </a:r>
          </a:p>
          <a:p>
            <a:pPr eaLnBrk="1" hangingPunct="1"/>
            <a:r>
              <a:rPr lang="en-US" dirty="0" smtClean="0">
                <a:latin typeface="Calibri" charset="0"/>
                <a:ea typeface="ＭＳ Ｐゴシック" charset="0"/>
                <a:cs typeface="ＭＳ Ｐゴシック" charset="0"/>
              </a:rPr>
              <a:t>Thank you for your attention.</a:t>
            </a:r>
          </a:p>
          <a:p>
            <a:pPr eaLnBrk="1" hangingPunct="1"/>
            <a:endParaRPr lang="en-US" dirty="0" smtClean="0">
              <a:latin typeface="Calibri" charset="0"/>
              <a:ea typeface="ＭＳ Ｐゴシック" charset="0"/>
              <a:cs typeface="ＭＳ Ｐゴシック" charset="0"/>
            </a:endParaRPr>
          </a:p>
          <a:p>
            <a:pPr eaLnBrk="1" hangingPunct="1"/>
            <a:r>
              <a:rPr lang="en-US" altLang="ja-JP" baseline="0" dirty="0" smtClean="0">
                <a:latin typeface="Calibri" charset="0"/>
                <a:ea typeface="ＭＳ Ｐゴシック" charset="0"/>
                <a:cs typeface="ＭＳ Ｐゴシック" charset="0"/>
              </a:rPr>
              <a:t>very generous and supportive, and gives us a lot freedom to explore our idea</a:t>
            </a:r>
            <a:endParaRPr lang="en-US" altLang="ja-JP" dirty="0" smtClean="0">
              <a:latin typeface="Calibri" charset="0"/>
              <a:ea typeface="ＭＳ Ｐゴシック" charset="0"/>
              <a:cs typeface="ＭＳ Ｐゴシック" charset="0"/>
            </a:endParaRPr>
          </a:p>
          <a:p>
            <a:pPr eaLnBrk="1" hangingPunct="1"/>
            <a:endParaRPr lang="en-US" dirty="0">
              <a:latin typeface="Calibri"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latin typeface="+mn-lt"/>
                <a:ea typeface="+mn-ea"/>
                <a:cs typeface="+mn-cs"/>
              </a:rPr>
              <a:t>This </a:t>
            </a:r>
            <a:r>
              <a:rPr lang="en-US" sz="1200" kern="1200" baseline="0" dirty="0" smtClean="0">
                <a:solidFill>
                  <a:schemeClr val="tx1"/>
                </a:solidFill>
                <a:latin typeface="+mn-lt"/>
                <a:ea typeface="+mn-ea"/>
                <a:cs typeface="+mn-cs"/>
              </a:rPr>
              <a:t>is definitely very important </a:t>
            </a:r>
            <a:r>
              <a:rPr lang="en-US" sz="1200" kern="1200" baseline="0" dirty="0" smtClean="0">
                <a:solidFill>
                  <a:schemeClr val="tx1"/>
                </a:solidFill>
                <a:latin typeface="+mn-lt"/>
                <a:ea typeface="+mn-ea"/>
                <a:cs typeface="+mn-cs"/>
              </a:rPr>
              <a:t>question if we really want to understand the consequences of megacity/because DNA/RNA carries important information </a:t>
            </a:r>
            <a:r>
              <a:rPr lang="en-US" sz="1200" kern="1200" baseline="0" dirty="0" smtClean="0">
                <a:solidFill>
                  <a:schemeClr val="tx1"/>
                </a:solidFill>
                <a:latin typeface="+mn-lt"/>
                <a:ea typeface="+mn-ea"/>
                <a:cs typeface="+mn-cs"/>
              </a:rPr>
              <a:t>to all live species on the earth. </a:t>
            </a:r>
          </a:p>
          <a:p>
            <a:r>
              <a:rPr lang="en-US" sz="1200" kern="1200" baseline="0" dirty="0" smtClean="0">
                <a:solidFill>
                  <a:schemeClr val="tx1"/>
                </a:solidFill>
                <a:latin typeface="+mn-lt"/>
                <a:ea typeface="+mn-ea"/>
                <a:cs typeface="+mn-cs"/>
              </a:rPr>
              <a:t>Let us start with DNA first. DNA methylation is a well studied modification, it is associated with a broad range of diseases, including cancer, asthma, metabolic disorders and son on. The methylation caused by these environmental factors are inheritable, and abnormal DNA methylation can be have been associated with diseases, it has impact not only </a:t>
            </a:r>
            <a:r>
              <a:rPr lang="en-US" sz="1200" b="0" i="0" u="none" strike="noStrike" kern="1200" baseline="0" dirty="0" smtClean="0">
                <a:solidFill>
                  <a:schemeClr val="tx1"/>
                </a:solidFill>
                <a:latin typeface="+mn-lt"/>
                <a:ea typeface="+mn-ea"/>
                <a:cs typeface="+mn-cs"/>
              </a:rPr>
              <a:t>on individuals themselves and but also across generations.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 many to this </a:t>
            </a:r>
            <a:r>
              <a:rPr lang="en-US" sz="1200" kern="1200" baseline="0" dirty="0" err="1" smtClean="0">
                <a:solidFill>
                  <a:schemeClr val="tx1"/>
                </a:solidFill>
                <a:latin typeface="+mn-lt"/>
                <a:ea typeface="+mn-ea"/>
                <a:cs typeface="+mn-cs"/>
              </a:rPr>
              <a:t>eniviromental</a:t>
            </a:r>
            <a:r>
              <a:rPr lang="en-US" sz="1200" kern="1200" baseline="0" dirty="0" smtClean="0">
                <a:solidFill>
                  <a:schemeClr val="tx1"/>
                </a:solidFill>
                <a:latin typeface="+mn-lt"/>
                <a:ea typeface="+mn-ea"/>
                <a:cs typeface="+mn-cs"/>
              </a:rPr>
              <a:t> exposure are directly or indirectly related to our topic megacities today. </a:t>
            </a:r>
          </a:p>
          <a:p>
            <a:endParaRPr lang="en-US" sz="1200" kern="120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Unfortunately so to date, this question has not yet been </a:t>
            </a:r>
            <a:r>
              <a:rPr lang="en-US" sz="1200" kern="1200" baseline="0" dirty="0" err="1" smtClean="0">
                <a:solidFill>
                  <a:schemeClr val="tx1"/>
                </a:solidFill>
                <a:latin typeface="+mn-lt"/>
                <a:ea typeface="+mn-ea"/>
                <a:cs typeface="+mn-cs"/>
              </a:rPr>
              <a:t>anse</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Changes in epigenetic marks such as DNA</a:t>
            </a:r>
          </a:p>
          <a:p>
            <a:r>
              <a:rPr lang="en-US" sz="1200" b="0" i="0" u="none" strike="noStrike" kern="1200" baseline="0" dirty="0" smtClean="0">
                <a:solidFill>
                  <a:schemeClr val="tx1"/>
                </a:solidFill>
                <a:latin typeface="+mn-lt"/>
                <a:ea typeface="+mn-ea"/>
                <a:cs typeface="+mn-cs"/>
              </a:rPr>
              <a:t>methylation and histone acetylation are associated with a</a:t>
            </a:r>
          </a:p>
          <a:p>
            <a:r>
              <a:rPr lang="en-US" sz="1200" b="0" i="0" u="none" strike="noStrike" kern="1200" baseline="0" dirty="0" smtClean="0">
                <a:solidFill>
                  <a:schemeClr val="tx1"/>
                </a:solidFill>
                <a:latin typeface="+mn-lt"/>
                <a:ea typeface="+mn-ea"/>
                <a:cs typeface="+mn-cs"/>
              </a:rPr>
              <a:t>broad range of disease traits, including cancer, asthma,</a:t>
            </a:r>
          </a:p>
          <a:p>
            <a:r>
              <a:rPr lang="en-US" sz="1200" b="0" i="0" u="none" strike="noStrike" kern="1200" baseline="0" dirty="0" smtClean="0">
                <a:solidFill>
                  <a:schemeClr val="tx1"/>
                </a:solidFill>
                <a:latin typeface="+mn-lt"/>
                <a:ea typeface="+mn-ea"/>
                <a:cs typeface="+mn-cs"/>
              </a:rPr>
              <a:t>metabolic disorders, and various reproductive conditions. It</a:t>
            </a:r>
          </a:p>
          <a:p>
            <a:r>
              <a:rPr lang="en-US" sz="1200" b="0" i="0" u="none" strike="noStrike" kern="1200" baseline="0" dirty="0" smtClean="0">
                <a:solidFill>
                  <a:schemeClr val="tx1"/>
                </a:solidFill>
                <a:latin typeface="+mn-lt"/>
                <a:ea typeface="+mn-ea"/>
                <a:cs typeface="+mn-cs"/>
              </a:rPr>
              <a:t>seems plausible that changes in epigenetic state may be</a:t>
            </a:r>
          </a:p>
          <a:p>
            <a:r>
              <a:rPr lang="en-US" sz="1200" b="0" i="0" u="none" strike="noStrike" kern="1200" baseline="0" dirty="0" smtClean="0">
                <a:solidFill>
                  <a:schemeClr val="tx1"/>
                </a:solidFill>
                <a:latin typeface="+mn-lt"/>
                <a:ea typeface="+mn-ea"/>
                <a:cs typeface="+mn-cs"/>
              </a:rPr>
              <a:t>induced by environmental exposures such as malnutrition,</a:t>
            </a:r>
          </a:p>
          <a:p>
            <a:r>
              <a:rPr lang="en-US" sz="1200" b="0" i="0" u="none" strike="noStrike" kern="1200" baseline="0" dirty="0" smtClean="0">
                <a:solidFill>
                  <a:schemeClr val="tx1"/>
                </a:solidFill>
                <a:latin typeface="+mn-lt"/>
                <a:ea typeface="+mn-ea"/>
                <a:cs typeface="+mn-cs"/>
              </a:rPr>
              <a:t>tobacco smoke, air pollutants, metals, organic chemicals,</a:t>
            </a:r>
          </a:p>
          <a:p>
            <a:r>
              <a:rPr lang="en-US" sz="1200" b="0" i="0" u="none" strike="noStrike" kern="1200" baseline="0" dirty="0" smtClean="0">
                <a:solidFill>
                  <a:schemeClr val="tx1"/>
                </a:solidFill>
                <a:latin typeface="+mn-lt"/>
                <a:ea typeface="+mn-ea"/>
                <a:cs typeface="+mn-cs"/>
              </a:rPr>
              <a:t>other sources of oxidative stress, and the </a:t>
            </a:r>
            <a:r>
              <a:rPr lang="en-US" sz="1200" b="0" i="0" u="none" strike="noStrike" kern="1200" baseline="0" dirty="0" err="1" smtClean="0">
                <a:solidFill>
                  <a:schemeClr val="tx1"/>
                </a:solidFill>
                <a:latin typeface="+mn-lt"/>
                <a:ea typeface="+mn-ea"/>
                <a:cs typeface="+mn-cs"/>
              </a:rPr>
              <a:t>microbiome</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particularly if the exposure occurs during key periods of</a:t>
            </a:r>
          </a:p>
          <a:p>
            <a:r>
              <a:rPr lang="en-US" sz="1200" b="0" i="0" u="none" strike="noStrike" kern="1200" baseline="0" dirty="0" smtClean="0">
                <a:solidFill>
                  <a:schemeClr val="tx1"/>
                </a:solidFill>
                <a:latin typeface="+mn-lt"/>
                <a:ea typeface="+mn-ea"/>
                <a:cs typeface="+mn-cs"/>
              </a:rPr>
              <a:t>development. Thus, epigenetic changes could represent an</a:t>
            </a:r>
          </a:p>
          <a:p>
            <a:r>
              <a:rPr lang="en-US" sz="1200" b="0" i="0" u="none" strike="noStrike" kern="1200" baseline="0" dirty="0" smtClean="0">
                <a:solidFill>
                  <a:schemeClr val="tx1"/>
                </a:solidFill>
                <a:latin typeface="+mn-lt"/>
                <a:ea typeface="+mn-ea"/>
                <a:cs typeface="+mn-cs"/>
              </a:rPr>
              <a:t>important pathway by which environmental factors influence</a:t>
            </a:r>
          </a:p>
          <a:p>
            <a:r>
              <a:rPr lang="en-US" sz="1200" b="0" i="0" u="none" strike="noStrike" kern="1200" baseline="0" dirty="0" smtClean="0">
                <a:solidFill>
                  <a:schemeClr val="tx1"/>
                </a:solidFill>
                <a:latin typeface="+mn-lt"/>
                <a:ea typeface="+mn-ea"/>
                <a:cs typeface="+mn-cs"/>
              </a:rPr>
              <a:t>disease risks, both within individuals and across</a:t>
            </a:r>
          </a:p>
          <a:p>
            <a:r>
              <a:rPr lang="en-US" sz="1200" b="0" i="0" u="none" strike="noStrike" kern="1200" baseline="0" dirty="0" smtClean="0">
                <a:solidFill>
                  <a:schemeClr val="tx1"/>
                </a:solidFill>
                <a:latin typeface="+mn-lt"/>
                <a:ea typeface="+mn-ea"/>
                <a:cs typeface="+mn-cs"/>
              </a:rPr>
              <a:t>generations.</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Pollution Air and water pollution leads directly to health and nutrition problems. Air pollution results from years of uncontrolled, unregulated industrial production. </a:t>
            </a:r>
            <a:r>
              <a:rPr lang="en-US" sz="1200" kern="1200" dirty="0" err="1" smtClean="0">
                <a:solidFill>
                  <a:schemeClr val="tx1"/>
                </a:solidFill>
                <a:latin typeface="+mn-lt"/>
                <a:ea typeface="+mn-ea"/>
                <a:cs typeface="+mn-cs"/>
              </a:rPr>
              <a:t>Suplhur</a:t>
            </a:r>
            <a:r>
              <a:rPr lang="en-US" sz="1200" kern="1200" dirty="0" smtClean="0">
                <a:solidFill>
                  <a:schemeClr val="tx1"/>
                </a:solidFill>
                <a:latin typeface="+mn-lt"/>
                <a:ea typeface="+mn-ea"/>
                <a:cs typeface="+mn-cs"/>
              </a:rPr>
              <a:t> dioxide, nitrogen oxides and other toxic gases continue to pollute the air. Such air pollution is commonly associated with acute and chronic illnesses, such as asthma and bronchitis. Infrastructure failure and the resulting traffic congestion contribute to inefficient fuel use and worsening pollution.</a:t>
            </a:r>
            <a:endParaRPr lang="en-US" dirty="0"/>
          </a:p>
        </p:txBody>
      </p:sp>
      <p:sp>
        <p:nvSpPr>
          <p:cNvPr id="4" name="Slide Number Placeholder 3"/>
          <p:cNvSpPr>
            <a:spLocks noGrp="1"/>
          </p:cNvSpPr>
          <p:nvPr>
            <p:ph type="sldNum" sz="quarter" idx="10"/>
          </p:nvPr>
        </p:nvSpPr>
        <p:spPr/>
        <p:txBody>
          <a:bodyPr/>
          <a:lstStyle/>
          <a:p>
            <a:fld id="{4BCF2157-6C6F-864D-BBA0-C9DE5CED1282}" type="slidenum">
              <a:rPr lang="en-US" smtClean="0"/>
              <a:t>2</a:t>
            </a:fld>
            <a:endParaRPr lang="en-US"/>
          </a:p>
        </p:txBody>
      </p:sp>
    </p:spTree>
    <p:extLst>
      <p:ext uri="{BB962C8B-B14F-4D97-AF65-F5344CB8AC3E}">
        <p14:creationId xmlns:p14="http://schemas.microsoft.com/office/powerpoint/2010/main" val="2588668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DNA</a:t>
            </a:r>
            <a:r>
              <a:rPr lang="en-US" sz="1200" kern="1200" baseline="0" dirty="0" smtClean="0">
                <a:solidFill>
                  <a:schemeClr val="tx1"/>
                </a:solidFill>
                <a:latin typeface="+mn-lt"/>
                <a:ea typeface="+mn-ea"/>
                <a:cs typeface="+mn-cs"/>
              </a:rPr>
              <a:t> methylation is relatively well studied because there are tools available to detect this specific </a:t>
            </a:r>
            <a:r>
              <a:rPr lang="en-US" sz="1200" kern="1200" baseline="0" dirty="0" err="1" smtClean="0">
                <a:solidFill>
                  <a:schemeClr val="tx1"/>
                </a:solidFill>
                <a:latin typeface="+mn-lt"/>
                <a:ea typeface="+mn-ea"/>
                <a:cs typeface="+mn-cs"/>
              </a:rPr>
              <a:t>modifiication</a:t>
            </a:r>
            <a:r>
              <a:rPr lang="en-US" sz="1200" kern="1200" baseline="0" dirty="0" smtClean="0">
                <a:solidFill>
                  <a:schemeClr val="tx1"/>
                </a:solidFill>
                <a:latin typeface="+mn-lt"/>
                <a:ea typeface="+mn-ea"/>
                <a:cs typeface="+mn-cs"/>
              </a:rPr>
              <a:t>, such as Chip-chip, </a:t>
            </a:r>
            <a:r>
              <a:rPr lang="en-US" sz="1200" kern="1200" baseline="0" dirty="0" err="1" smtClean="0">
                <a:solidFill>
                  <a:schemeClr val="tx1"/>
                </a:solidFill>
                <a:latin typeface="+mn-lt"/>
                <a:ea typeface="+mn-ea"/>
                <a:cs typeface="+mn-cs"/>
              </a:rPr>
              <a:t>disulfite</a:t>
            </a:r>
            <a:r>
              <a:rPr lang="en-US" sz="1200" kern="1200" baseline="0" dirty="0" smtClean="0">
                <a:solidFill>
                  <a:schemeClr val="tx1"/>
                </a:solidFill>
                <a:latin typeface="+mn-lt"/>
                <a:ea typeface="+mn-ea"/>
                <a:cs typeface="+mn-cs"/>
              </a:rPr>
              <a:t> methylation DNA sequencing.  </a:t>
            </a:r>
            <a:r>
              <a:rPr lang="en-US" sz="1200" kern="1200" dirty="0" smtClean="0">
                <a:solidFill>
                  <a:schemeClr val="tx1"/>
                </a:solidFill>
                <a:latin typeface="+mn-lt"/>
                <a:ea typeface="+mn-ea"/>
                <a:cs typeface="+mn-cs"/>
              </a:rPr>
              <a:t>However, there are</a:t>
            </a:r>
            <a:r>
              <a:rPr lang="en-US" sz="1200" kern="1200" baseline="0" dirty="0" smtClean="0">
                <a:solidFill>
                  <a:schemeClr val="tx1"/>
                </a:solidFill>
                <a:latin typeface="+mn-lt"/>
                <a:ea typeface="+mn-ea"/>
                <a:cs typeface="+mn-cs"/>
              </a:rPr>
              <a:t> maybe other types modifications existed, but </a:t>
            </a:r>
            <a:r>
              <a:rPr lang="en-US" sz="1200" kern="1200" dirty="0" smtClean="0">
                <a:solidFill>
                  <a:schemeClr val="tx1"/>
                </a:solidFill>
                <a:latin typeface="+mn-lt"/>
                <a:ea typeface="+mn-ea"/>
                <a:cs typeface="+mn-cs"/>
              </a:rPr>
              <a:t>are not easy</a:t>
            </a:r>
            <a:r>
              <a:rPr lang="en-US" sz="1200" kern="1200" baseline="0" dirty="0" smtClean="0">
                <a:solidFill>
                  <a:schemeClr val="tx1"/>
                </a:solidFill>
                <a:latin typeface="+mn-lt"/>
                <a:ea typeface="+mn-ea"/>
                <a:cs typeface="+mn-cs"/>
              </a:rPr>
              <a:t> to detect and study. To systematic assessment the environmental consequence when we grow megacities, we have to develop new technologies that we can </a:t>
            </a:r>
          </a:p>
          <a:p>
            <a:r>
              <a:rPr lang="en-US" sz="1200" kern="1200" baseline="0" dirty="0" smtClean="0">
                <a:solidFill>
                  <a:schemeClr val="tx1"/>
                </a:solidFill>
                <a:latin typeface="+mn-lt"/>
                <a:ea typeface="+mn-ea"/>
                <a:cs typeface="+mn-cs"/>
              </a:rPr>
              <a:t>Detect and monitor the change of these modifications as well as their pattern change.</a:t>
            </a:r>
          </a:p>
          <a:p>
            <a:r>
              <a:rPr lang="en-US" sz="1200" kern="1200" baseline="0" dirty="0" smtClean="0">
                <a:solidFill>
                  <a:schemeClr val="tx1"/>
                </a:solidFill>
                <a:latin typeface="+mn-lt"/>
                <a:ea typeface="+mn-ea"/>
                <a:cs typeface="+mn-cs"/>
              </a:rPr>
              <a:t>find out their </a:t>
            </a:r>
            <a:r>
              <a:rPr lang="en-US" sz="1200" kern="1200" baseline="0" dirty="0" err="1" smtClean="0">
                <a:solidFill>
                  <a:schemeClr val="tx1"/>
                </a:solidFill>
                <a:latin typeface="+mn-lt"/>
                <a:ea typeface="+mn-ea"/>
                <a:cs typeface="+mn-cs"/>
              </a:rPr>
              <a:t>footfrint</a:t>
            </a:r>
            <a:r>
              <a:rPr lang="en-US" sz="1200" kern="1200" baseline="0" dirty="0" smtClean="0">
                <a:solidFill>
                  <a:schemeClr val="tx1"/>
                </a:solidFill>
                <a:latin typeface="+mn-lt"/>
                <a:ea typeface="+mn-ea"/>
                <a:cs typeface="+mn-cs"/>
              </a:rPr>
              <a:t> on our DNA.</a:t>
            </a:r>
          </a:p>
          <a:p>
            <a:r>
              <a:rPr lang="en-US" sz="1200" kern="1200" baseline="0" dirty="0" smtClean="0">
                <a:solidFill>
                  <a:schemeClr val="tx1"/>
                </a:solidFill>
                <a:latin typeface="+mn-lt"/>
                <a:ea typeface="+mn-ea"/>
                <a:cs typeface="+mn-cs"/>
              </a:rPr>
              <a:t>Actually,  </a:t>
            </a:r>
          </a:p>
          <a:p>
            <a:r>
              <a:rPr lang="en-US" sz="1200" kern="1200" baseline="0" dirty="0" smtClean="0">
                <a:solidFill>
                  <a:schemeClr val="tx1"/>
                </a:solidFill>
                <a:latin typeface="+mn-lt"/>
                <a:ea typeface="+mn-ea"/>
                <a:cs typeface="+mn-cs"/>
              </a:rPr>
              <a:t>This modifications are not not limited to </a:t>
            </a:r>
            <a:r>
              <a:rPr lang="en-US" sz="1200" kern="1200" baseline="0" dirty="0" err="1" smtClean="0">
                <a:solidFill>
                  <a:schemeClr val="tx1"/>
                </a:solidFill>
                <a:latin typeface="+mn-lt"/>
                <a:ea typeface="+mn-ea"/>
                <a:cs typeface="+mn-cs"/>
              </a:rPr>
              <a:t>DNA,it</a:t>
            </a:r>
            <a:r>
              <a:rPr lang="en-US" sz="1200" kern="1200" baseline="0" dirty="0" smtClean="0">
                <a:solidFill>
                  <a:schemeClr val="tx1"/>
                </a:solidFill>
                <a:latin typeface="+mn-lt"/>
                <a:ea typeface="+mn-ea"/>
                <a:cs typeface="+mn-cs"/>
              </a:rPr>
              <a:t> include RNA as well. So far there are about 107 different naturally occurring RNA modifications, many of them can be induced by environmental change.  </a:t>
            </a: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is about DNA, let us also look at other genetic material RNA</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Can DNA/RNA genetic</a:t>
            </a:r>
            <a:r>
              <a:rPr lang="en-US" sz="1200" kern="1200" baseline="0" dirty="0" smtClean="0">
                <a:solidFill>
                  <a:schemeClr val="tx1"/>
                </a:solidFill>
                <a:latin typeface="+mn-lt"/>
                <a:ea typeface="+mn-ea"/>
                <a:cs typeface="+mn-cs"/>
              </a:rPr>
              <a:t> materials are stable enough to </a:t>
            </a:r>
            <a:r>
              <a:rPr lang="en-US" sz="1200" kern="1200" dirty="0" smtClean="0">
                <a:solidFill>
                  <a:schemeClr val="tx1"/>
                </a:solidFill>
                <a:latin typeface="+mn-lt"/>
                <a:ea typeface="+mn-ea"/>
                <a:cs typeface="+mn-cs"/>
              </a:rPr>
              <a:t>survive</a:t>
            </a:r>
            <a:r>
              <a:rPr lang="en-US" sz="1200" kern="1200" baseline="0" dirty="0" smtClean="0">
                <a:solidFill>
                  <a:schemeClr val="tx1"/>
                </a:solidFill>
                <a:latin typeface="+mn-lt"/>
                <a:ea typeface="+mn-ea"/>
                <a:cs typeface="+mn-cs"/>
              </a:rPr>
              <a:t> the environmental changes caused by megacities? This is </a:t>
            </a:r>
            <a:r>
              <a:rPr lang="en-US" sz="1200" kern="1200" baseline="0" dirty="0" err="1" smtClean="0">
                <a:solidFill>
                  <a:schemeClr val="tx1"/>
                </a:solidFill>
                <a:latin typeface="+mn-lt"/>
                <a:ea typeface="+mn-ea"/>
                <a:cs typeface="+mn-cs"/>
              </a:rPr>
              <a:t>defitely</a:t>
            </a:r>
            <a:r>
              <a:rPr lang="en-US" sz="1200" kern="1200" baseline="0" dirty="0" smtClean="0">
                <a:solidFill>
                  <a:schemeClr val="tx1"/>
                </a:solidFill>
                <a:latin typeface="+mn-lt"/>
                <a:ea typeface="+mn-ea"/>
                <a:cs typeface="+mn-cs"/>
              </a:rPr>
              <a:t> very important question to all live species on the earth. </a:t>
            </a:r>
          </a:p>
          <a:p>
            <a:r>
              <a:rPr lang="en-US" sz="1200" kern="1200" baseline="0" dirty="0" smtClean="0">
                <a:solidFill>
                  <a:schemeClr val="tx1"/>
                </a:solidFill>
                <a:latin typeface="+mn-lt"/>
                <a:ea typeface="+mn-ea"/>
                <a:cs typeface="+mn-cs"/>
              </a:rPr>
              <a:t>Unfortunately so to date, this question has not yet been </a:t>
            </a:r>
            <a:r>
              <a:rPr lang="en-US" sz="1200" kern="1200" baseline="0" dirty="0" err="1" smtClean="0">
                <a:solidFill>
                  <a:schemeClr val="tx1"/>
                </a:solidFill>
                <a:latin typeface="+mn-lt"/>
                <a:ea typeface="+mn-ea"/>
                <a:cs typeface="+mn-cs"/>
              </a:rPr>
              <a:t>anse</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Changes in epigenetic marks such as DNA</a:t>
            </a:r>
          </a:p>
          <a:p>
            <a:r>
              <a:rPr lang="en-US" sz="1200" b="0" i="0" u="none" strike="noStrike" kern="1200" baseline="0" dirty="0" smtClean="0">
                <a:solidFill>
                  <a:schemeClr val="tx1"/>
                </a:solidFill>
                <a:latin typeface="+mn-lt"/>
                <a:ea typeface="+mn-ea"/>
                <a:cs typeface="+mn-cs"/>
              </a:rPr>
              <a:t>methylation and histone acetylation are associated with a</a:t>
            </a:r>
          </a:p>
          <a:p>
            <a:r>
              <a:rPr lang="en-US" sz="1200" b="0" i="0" u="none" strike="noStrike" kern="1200" baseline="0" dirty="0" smtClean="0">
                <a:solidFill>
                  <a:schemeClr val="tx1"/>
                </a:solidFill>
                <a:latin typeface="+mn-lt"/>
                <a:ea typeface="+mn-ea"/>
                <a:cs typeface="+mn-cs"/>
              </a:rPr>
              <a:t>broad range of disease traits, including cancer, asthma,</a:t>
            </a:r>
          </a:p>
          <a:p>
            <a:r>
              <a:rPr lang="en-US" sz="1200" b="0" i="0" u="none" strike="noStrike" kern="1200" baseline="0" dirty="0" smtClean="0">
                <a:solidFill>
                  <a:schemeClr val="tx1"/>
                </a:solidFill>
                <a:latin typeface="+mn-lt"/>
                <a:ea typeface="+mn-ea"/>
                <a:cs typeface="+mn-cs"/>
              </a:rPr>
              <a:t>metabolic disorders, and various reproductive conditions. It</a:t>
            </a:r>
          </a:p>
          <a:p>
            <a:r>
              <a:rPr lang="en-US" sz="1200" b="0" i="0" u="none" strike="noStrike" kern="1200" baseline="0" dirty="0" smtClean="0">
                <a:solidFill>
                  <a:schemeClr val="tx1"/>
                </a:solidFill>
                <a:latin typeface="+mn-lt"/>
                <a:ea typeface="+mn-ea"/>
                <a:cs typeface="+mn-cs"/>
              </a:rPr>
              <a:t>seems plausible that changes in epigenetic state may be</a:t>
            </a:r>
          </a:p>
          <a:p>
            <a:r>
              <a:rPr lang="en-US" sz="1200" b="0" i="0" u="none" strike="noStrike" kern="1200" baseline="0" dirty="0" smtClean="0">
                <a:solidFill>
                  <a:schemeClr val="tx1"/>
                </a:solidFill>
                <a:latin typeface="+mn-lt"/>
                <a:ea typeface="+mn-ea"/>
                <a:cs typeface="+mn-cs"/>
              </a:rPr>
              <a:t>induced by environmental exposures such as malnutrition,</a:t>
            </a:r>
          </a:p>
          <a:p>
            <a:r>
              <a:rPr lang="en-US" sz="1200" b="0" i="0" u="none" strike="noStrike" kern="1200" baseline="0" dirty="0" smtClean="0">
                <a:solidFill>
                  <a:schemeClr val="tx1"/>
                </a:solidFill>
                <a:latin typeface="+mn-lt"/>
                <a:ea typeface="+mn-ea"/>
                <a:cs typeface="+mn-cs"/>
              </a:rPr>
              <a:t>tobacco smoke, air pollutants, metals, organic chemicals,</a:t>
            </a:r>
          </a:p>
          <a:p>
            <a:r>
              <a:rPr lang="en-US" sz="1200" b="0" i="0" u="none" strike="noStrike" kern="1200" baseline="0" dirty="0" smtClean="0">
                <a:solidFill>
                  <a:schemeClr val="tx1"/>
                </a:solidFill>
                <a:latin typeface="+mn-lt"/>
                <a:ea typeface="+mn-ea"/>
                <a:cs typeface="+mn-cs"/>
              </a:rPr>
              <a:t>other sources of oxidative stress, and the </a:t>
            </a:r>
            <a:r>
              <a:rPr lang="en-US" sz="1200" b="0" i="0" u="none" strike="noStrike" kern="1200" baseline="0" dirty="0" err="1" smtClean="0">
                <a:solidFill>
                  <a:schemeClr val="tx1"/>
                </a:solidFill>
                <a:latin typeface="+mn-lt"/>
                <a:ea typeface="+mn-ea"/>
                <a:cs typeface="+mn-cs"/>
              </a:rPr>
              <a:t>microbiome</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particularly if the exposure occurs during key periods of</a:t>
            </a:r>
          </a:p>
          <a:p>
            <a:r>
              <a:rPr lang="en-US" sz="1200" b="0" i="0" u="none" strike="noStrike" kern="1200" baseline="0" dirty="0" smtClean="0">
                <a:solidFill>
                  <a:schemeClr val="tx1"/>
                </a:solidFill>
                <a:latin typeface="+mn-lt"/>
                <a:ea typeface="+mn-ea"/>
                <a:cs typeface="+mn-cs"/>
              </a:rPr>
              <a:t>development. Thus, epigenetic changes could represent an</a:t>
            </a:r>
          </a:p>
          <a:p>
            <a:r>
              <a:rPr lang="en-US" sz="1200" b="0" i="0" u="none" strike="noStrike" kern="1200" baseline="0" dirty="0" smtClean="0">
                <a:solidFill>
                  <a:schemeClr val="tx1"/>
                </a:solidFill>
                <a:latin typeface="+mn-lt"/>
                <a:ea typeface="+mn-ea"/>
                <a:cs typeface="+mn-cs"/>
              </a:rPr>
              <a:t>important pathway by which environmental factors influence</a:t>
            </a:r>
          </a:p>
          <a:p>
            <a:r>
              <a:rPr lang="en-US" sz="1200" b="0" i="0" u="none" strike="noStrike" kern="1200" baseline="0" dirty="0" smtClean="0">
                <a:solidFill>
                  <a:schemeClr val="tx1"/>
                </a:solidFill>
                <a:latin typeface="+mn-lt"/>
                <a:ea typeface="+mn-ea"/>
                <a:cs typeface="+mn-cs"/>
              </a:rPr>
              <a:t>disease risks, both within individuals and across</a:t>
            </a:r>
          </a:p>
          <a:p>
            <a:r>
              <a:rPr lang="en-US" sz="1200" b="0" i="0" u="none" strike="noStrike" kern="1200" baseline="0" dirty="0" smtClean="0">
                <a:solidFill>
                  <a:schemeClr val="tx1"/>
                </a:solidFill>
                <a:latin typeface="+mn-lt"/>
                <a:ea typeface="+mn-ea"/>
                <a:cs typeface="+mn-cs"/>
              </a:rPr>
              <a:t>generations.</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Pollution Air and water pollution leads directly to health and nutrition problems. Air pollution results from years of uncontrolled, unregulated industrial production. </a:t>
            </a:r>
            <a:r>
              <a:rPr lang="en-US" sz="1200" kern="1200" dirty="0" err="1" smtClean="0">
                <a:solidFill>
                  <a:schemeClr val="tx1"/>
                </a:solidFill>
                <a:latin typeface="+mn-lt"/>
                <a:ea typeface="+mn-ea"/>
                <a:cs typeface="+mn-cs"/>
              </a:rPr>
              <a:t>Suplhur</a:t>
            </a:r>
            <a:r>
              <a:rPr lang="en-US" sz="1200" kern="1200" dirty="0" smtClean="0">
                <a:solidFill>
                  <a:schemeClr val="tx1"/>
                </a:solidFill>
                <a:latin typeface="+mn-lt"/>
                <a:ea typeface="+mn-ea"/>
                <a:cs typeface="+mn-cs"/>
              </a:rPr>
              <a:t> dioxide, nitrogen oxides and other toxic gases continue to pollute the air. Such air pollution is commonly associated with acute and chronic illnesses, such as asthma and bronchitis. Infrastructure failure and the resulting traffic congestion contribute to inefficient fuel use and worsening pollution.</a:t>
            </a:r>
            <a:endParaRPr lang="en-US" dirty="0"/>
          </a:p>
        </p:txBody>
      </p:sp>
      <p:sp>
        <p:nvSpPr>
          <p:cNvPr id="4" name="Slide Number Placeholder 3"/>
          <p:cNvSpPr>
            <a:spLocks noGrp="1"/>
          </p:cNvSpPr>
          <p:nvPr>
            <p:ph type="sldNum" sz="quarter" idx="10"/>
          </p:nvPr>
        </p:nvSpPr>
        <p:spPr/>
        <p:txBody>
          <a:bodyPr/>
          <a:lstStyle/>
          <a:p>
            <a:fld id="{4BCF2157-6C6F-864D-BBA0-C9DE5CED1282}" type="slidenum">
              <a:rPr lang="en-US" smtClean="0"/>
              <a:t>3</a:t>
            </a:fld>
            <a:endParaRPr lang="en-US"/>
          </a:p>
        </p:txBody>
      </p:sp>
    </p:spTree>
    <p:extLst>
      <p:ext uri="{BB962C8B-B14F-4D97-AF65-F5344CB8AC3E}">
        <p14:creationId xmlns:p14="http://schemas.microsoft.com/office/powerpoint/2010/main" val="2588668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Environmental changes can induce more nucleotide modifications, for example, pseudo-</a:t>
            </a:r>
            <a:r>
              <a:rPr lang="en-US" dirty="0" err="1" smtClean="0"/>
              <a:t>uridine</a:t>
            </a:r>
            <a:r>
              <a:rPr lang="en-US" dirty="0" smtClean="0"/>
              <a:t>.</a:t>
            </a:r>
          </a:p>
          <a:p>
            <a:r>
              <a:rPr lang="en-US" dirty="0" smtClean="0"/>
              <a:t>pseudo-</a:t>
            </a:r>
            <a:r>
              <a:rPr lang="en-US" dirty="0" err="1" smtClean="0"/>
              <a:t>uridine</a:t>
            </a:r>
            <a:r>
              <a:rPr lang="en-US" dirty="0" smtClean="0"/>
              <a:t> is one of very common RNA modifications, and it has been found in all species. That</a:t>
            </a:r>
            <a:r>
              <a:rPr lang="en-US" baseline="0" dirty="0" smtClean="0"/>
              <a:t> is the chemical structure.</a:t>
            </a:r>
            <a:endParaRPr lang="en-US" dirty="0" smtClean="0"/>
          </a:p>
          <a:p>
            <a:r>
              <a:rPr lang="en-US" dirty="0" smtClean="0"/>
              <a:t>this is a U2 small nuclear </a:t>
            </a:r>
            <a:r>
              <a:rPr lang="en-US" dirty="0" err="1" smtClean="0"/>
              <a:t>snRNA</a:t>
            </a:r>
            <a:r>
              <a:rPr lang="en-US" dirty="0" smtClean="0"/>
              <a:t> in </a:t>
            </a:r>
            <a:r>
              <a:rPr lang="en-US" dirty="0" err="1" smtClean="0"/>
              <a:t>splicesome</a:t>
            </a:r>
            <a:r>
              <a:rPr lang="en-US" dirty="0" smtClean="0"/>
              <a:t>. It usually have 3 modifications here,</a:t>
            </a:r>
            <a:r>
              <a:rPr lang="en-US" baseline="0" dirty="0" smtClean="0"/>
              <a:t> and the mRNA can splice normally;</a:t>
            </a:r>
            <a:r>
              <a:rPr lang="en-US" dirty="0" smtClean="0"/>
              <a:t> However, environmental changes, such as nutrient deprivation, or heat shock, can induce two new pseudo-</a:t>
            </a:r>
            <a:r>
              <a:rPr lang="en-US" dirty="0" err="1" smtClean="0"/>
              <a:t>uridine</a:t>
            </a:r>
            <a:r>
              <a:rPr lang="en-US" dirty="0" smtClean="0"/>
              <a:t> modifications at 56 and 93 positions, of </a:t>
            </a:r>
            <a:r>
              <a:rPr lang="en-US" dirty="0" err="1" smtClean="0"/>
              <a:t>spliceosomal</a:t>
            </a:r>
            <a:r>
              <a:rPr lang="en-US" dirty="0" smtClean="0"/>
              <a:t> U2 small nuclear </a:t>
            </a:r>
            <a:r>
              <a:rPr lang="en-US" dirty="0" err="1" smtClean="0"/>
              <a:t>snRNA</a:t>
            </a:r>
            <a:r>
              <a:rPr lang="en-US" dirty="0" smtClean="0"/>
              <a:t>, which can impair pre-mRNA splice,</a:t>
            </a:r>
            <a:r>
              <a:rPr lang="en-US" baseline="0" dirty="0" smtClean="0"/>
              <a:t> which</a:t>
            </a:r>
            <a:r>
              <a:rPr lang="en-US" dirty="0" smtClean="0"/>
              <a:t> can cause serious diseases such as cancer.</a:t>
            </a:r>
          </a:p>
          <a:p>
            <a:r>
              <a:rPr lang="en-US" dirty="0" smtClean="0"/>
              <a:t>	Because we all grow up and live in very different environments, the change of these markers could be very unique and very personal. They are kind of recording our individual growth. If we can figure out how they changed with our environment, we will be able to regulate these changes. The information in this direction could be very helpful to develop personalized medicine for different diseases.</a:t>
            </a:r>
          </a:p>
          <a:p>
            <a:endParaRPr lang="en-US" dirty="0"/>
          </a:p>
        </p:txBody>
      </p:sp>
      <p:sp>
        <p:nvSpPr>
          <p:cNvPr id="4" name="Slide Number Placeholder 3"/>
          <p:cNvSpPr>
            <a:spLocks noGrp="1"/>
          </p:cNvSpPr>
          <p:nvPr>
            <p:ph type="sldNum" sz="quarter" idx="10"/>
          </p:nvPr>
        </p:nvSpPr>
        <p:spPr/>
        <p:txBody>
          <a:bodyPr/>
          <a:lstStyle/>
          <a:p>
            <a:fld id="{99F357B0-533A-7B4A-AE01-29006314B9E5}" type="slidenum">
              <a:rPr lang="en-US" smtClean="0"/>
              <a:pPr/>
              <a:t>4</a:t>
            </a:fld>
            <a:endParaRPr lang="en-US"/>
          </a:p>
        </p:txBody>
      </p:sp>
    </p:spTree>
    <p:extLst>
      <p:ext uri="{BB962C8B-B14F-4D97-AF65-F5344CB8AC3E}">
        <p14:creationId xmlns:p14="http://schemas.microsoft.com/office/powerpoint/2010/main" val="2158705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more specific</a:t>
            </a:r>
            <a:r>
              <a:rPr lang="en-US" baseline="0" dirty="0" smtClean="0"/>
              <a:t> question we asked is, for examples, how the higher temperature in megacities is going to affect DNA/RNA?</a:t>
            </a:r>
          </a:p>
          <a:p>
            <a:r>
              <a:rPr lang="en-US" dirty="0" smtClean="0"/>
              <a:t>Like one</a:t>
            </a:r>
            <a:r>
              <a:rPr lang="en-US" baseline="0" dirty="0" smtClean="0"/>
              <a:t> of </a:t>
            </a:r>
            <a:r>
              <a:rPr lang="en-US" dirty="0" smtClean="0"/>
              <a:t>my</a:t>
            </a:r>
            <a:r>
              <a:rPr lang="en-US" baseline="0" dirty="0" smtClean="0"/>
              <a:t> colleagues, </a:t>
            </a:r>
            <a:r>
              <a:rPr lang="en-US" dirty="0" smtClean="0"/>
              <a:t>professor Jaffrey</a:t>
            </a:r>
            <a:r>
              <a:rPr lang="en-US" baseline="0" dirty="0" smtClean="0"/>
              <a:t> Raven, from NYIT talked yesterday about higher temperature in airport, </a:t>
            </a:r>
            <a:r>
              <a:rPr lang="en-US" dirty="0" smtClean="0"/>
              <a:t>as </a:t>
            </a:r>
            <a:r>
              <a:rPr lang="en-US" dirty="0" smtClean="0"/>
              <a:t>shown in this slide</a:t>
            </a:r>
            <a:r>
              <a:rPr lang="en-US" baseline="0" dirty="0" smtClean="0"/>
              <a:t>, the temperature in downtown is 3 </a:t>
            </a:r>
            <a:r>
              <a:rPr lang="en-US" baseline="0" dirty="0" err="1" smtClean="0"/>
              <a:t>oC</a:t>
            </a:r>
            <a:r>
              <a:rPr lang="en-US" baseline="0" dirty="0" smtClean="0"/>
              <a:t> more than rural farmland. </a:t>
            </a:r>
          </a:p>
          <a:p>
            <a:r>
              <a:rPr lang="en-US" baseline="0" dirty="0" smtClean="0"/>
              <a:t>In NYC </a:t>
            </a:r>
            <a:r>
              <a:rPr lang="en-US" baseline="0" dirty="0" smtClean="0"/>
              <a:t>the city we came from, it </a:t>
            </a:r>
            <a:r>
              <a:rPr lang="en-US" baseline="0" dirty="0" smtClean="0"/>
              <a:t>can be up to 8 </a:t>
            </a:r>
            <a:r>
              <a:rPr lang="en-US" baseline="0" dirty="0" err="1" smtClean="0"/>
              <a:t>oC</a:t>
            </a:r>
            <a:r>
              <a:rPr lang="en-US" baseline="0" dirty="0" smtClean="0"/>
              <a:t> warmer than rural areas.</a:t>
            </a:r>
          </a:p>
          <a:p>
            <a:r>
              <a:rPr lang="en-US" baseline="0" dirty="0" smtClean="0"/>
              <a:t>How the high temperature is going to affection RNA and its </a:t>
            </a:r>
            <a:r>
              <a:rPr lang="en-US" baseline="0" dirty="0" err="1" smtClean="0"/>
              <a:t>modifcatins</a:t>
            </a:r>
            <a:r>
              <a:rPr lang="en-US" baseline="0" dirty="0" smtClean="0"/>
              <a:t> on our life and ecosystems, and it is largely unknown due to lack of </a:t>
            </a:r>
            <a:r>
              <a:rPr lang="en-US" baseline="0" dirty="0" err="1" smtClean="0"/>
              <a:t>technologis</a:t>
            </a:r>
            <a:r>
              <a:rPr lang="en-US" baseline="0" dirty="0" smtClean="0"/>
              <a:t> to detect RNA modifications. What technologies needed for such studies?</a:t>
            </a:r>
            <a:endParaRPr lang="en-US" dirty="0" smtClean="0"/>
          </a:p>
          <a:p>
            <a:r>
              <a:rPr lang="en-US" dirty="0" smtClean="0"/>
              <a:t> </a:t>
            </a:r>
          </a:p>
          <a:p>
            <a:endParaRPr lang="en-US" dirty="0" smtClean="0"/>
          </a:p>
          <a:p>
            <a:endParaRPr lang="en-US" dirty="0" smtClean="0"/>
          </a:p>
          <a:p>
            <a:endParaRPr lang="en-US" dirty="0" smtClean="0"/>
          </a:p>
          <a:p>
            <a:r>
              <a:rPr lang="en-US" dirty="0" smtClean="0"/>
              <a:t>http://www.c3headlines.com/global-warming-urban-heat-island-bias/</a:t>
            </a:r>
          </a:p>
          <a:p>
            <a:endParaRPr lang="en-US" dirty="0"/>
          </a:p>
        </p:txBody>
      </p:sp>
      <p:sp>
        <p:nvSpPr>
          <p:cNvPr id="4" name="Slide Number Placeholder 3"/>
          <p:cNvSpPr>
            <a:spLocks noGrp="1"/>
          </p:cNvSpPr>
          <p:nvPr>
            <p:ph type="sldNum" sz="quarter" idx="10"/>
          </p:nvPr>
        </p:nvSpPr>
        <p:spPr/>
        <p:txBody>
          <a:bodyPr/>
          <a:lstStyle/>
          <a:p>
            <a:fld id="{4BCF2157-6C6F-864D-BBA0-C9DE5CED1282}" type="slidenum">
              <a:rPr lang="en-US" smtClean="0"/>
              <a:t>5</a:t>
            </a:fld>
            <a:endParaRPr lang="en-US"/>
          </a:p>
        </p:txBody>
      </p:sp>
    </p:spTree>
    <p:extLst>
      <p:ext uri="{BB962C8B-B14F-4D97-AF65-F5344CB8AC3E}">
        <p14:creationId xmlns:p14="http://schemas.microsoft.com/office/powerpoint/2010/main" val="1009398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kind</a:t>
            </a:r>
            <a:r>
              <a:rPr lang="en-US" baseline="0" dirty="0" smtClean="0"/>
              <a:t> of technologies needed</a:t>
            </a:r>
            <a:r>
              <a:rPr lang="en-US" baseline="0" dirty="0" smtClean="0"/>
              <a:t>?</a:t>
            </a:r>
          </a:p>
          <a:p>
            <a:r>
              <a:rPr lang="en-US" baseline="0" dirty="0" smtClean="0"/>
              <a:t>In order to better understand the consequences of megacities at early stage, we will need tools to detect and analyze the modifications of these modifications. </a:t>
            </a:r>
          </a:p>
          <a:p>
            <a:r>
              <a:rPr lang="en-US" baseline="0" dirty="0" smtClean="0"/>
              <a:t>To look at the modification change, Basely </a:t>
            </a:r>
            <a:r>
              <a:rPr lang="en-US" baseline="0" dirty="0" smtClean="0"/>
              <a:t>it has to answer three questions at least.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1) what </a:t>
            </a:r>
            <a:r>
              <a:rPr lang="en-US" sz="1200" kern="1200" dirty="0" smtClean="0">
                <a:solidFill>
                  <a:schemeClr val="tx1"/>
                </a:solidFill>
                <a:effectLst/>
                <a:latin typeface="+mn-lt"/>
                <a:ea typeface="+mn-ea"/>
                <a:cs typeface="+mn-cs"/>
              </a:rPr>
              <a:t>are these modifications? 2) where are they in the genome/</a:t>
            </a:r>
            <a:r>
              <a:rPr lang="en-US" sz="1200" kern="1200" dirty="0" err="1" smtClean="0">
                <a:solidFill>
                  <a:schemeClr val="tx1"/>
                </a:solidFill>
                <a:effectLst/>
                <a:latin typeface="+mn-lt"/>
                <a:ea typeface="+mn-ea"/>
                <a:cs typeface="+mn-cs"/>
              </a:rPr>
              <a:t>transcriptome</a:t>
            </a:r>
            <a:r>
              <a:rPr lang="en-US" sz="1200" kern="1200" dirty="0" smtClean="0">
                <a:solidFill>
                  <a:schemeClr val="tx1"/>
                </a:solidFill>
                <a:effectLst/>
                <a:latin typeface="+mn-lt"/>
                <a:ea typeface="+mn-ea"/>
                <a:cs typeface="+mn-cs"/>
              </a:rPr>
              <a:t>? And 3) How many are they?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Currently </a:t>
            </a:r>
            <a:r>
              <a:rPr lang="en-US" sz="1200" strike="sngStrike" kern="1200" dirty="0" smtClean="0">
                <a:solidFill>
                  <a:schemeClr val="tx1"/>
                </a:solidFill>
                <a:effectLst/>
                <a:latin typeface="+mn-lt"/>
                <a:ea typeface="+mn-ea"/>
                <a:cs typeface="+mn-cs"/>
              </a:rPr>
              <a:t>available</a:t>
            </a:r>
            <a:r>
              <a:rPr lang="en-US" sz="1200" kern="1200" dirty="0" smtClean="0">
                <a:solidFill>
                  <a:schemeClr val="tx1"/>
                </a:solidFill>
                <a:effectLst/>
                <a:latin typeface="+mn-lt"/>
                <a:ea typeface="+mn-ea"/>
                <a:cs typeface="+mn-cs"/>
              </a:rPr>
              <a:t> technologies we have, can answer one or two of these questions, but not three of them.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However</a:t>
            </a:r>
            <a:r>
              <a:rPr lang="en-US" sz="1200" kern="1200" dirty="0" smtClean="0">
                <a:solidFill>
                  <a:schemeClr val="tx1"/>
                </a:solidFill>
                <a:effectLst/>
                <a:latin typeface="+mn-lt"/>
                <a:ea typeface="+mn-ea"/>
                <a:cs typeface="+mn-cs"/>
              </a:rPr>
              <a:t>, It is very important to have all the information so that </a:t>
            </a:r>
            <a:r>
              <a:rPr lang="en-US" sz="1200" kern="1200" dirty="0" smtClean="0">
                <a:solidFill>
                  <a:schemeClr val="tx1"/>
                </a:solidFill>
                <a:effectLst/>
                <a:latin typeface="+mn-lt"/>
                <a:ea typeface="+mn-ea"/>
                <a:cs typeface="+mn-cs"/>
              </a:rPr>
              <a:t>we </a:t>
            </a:r>
            <a:r>
              <a:rPr lang="en-US" sz="1200" kern="1200" dirty="0" smtClean="0">
                <a:solidFill>
                  <a:schemeClr val="tx1"/>
                </a:solidFill>
                <a:effectLst/>
                <a:latin typeface="+mn-lt"/>
                <a:ea typeface="+mn-ea"/>
                <a:cs typeface="+mn-cs"/>
              </a:rPr>
              <a:t>can move forward for further understanding how each modification, as well as combinations of different modifications, influences the DNA or RNA </a:t>
            </a:r>
            <a:r>
              <a:rPr lang="en-US" sz="1200" kern="1200" dirty="0" smtClean="0">
                <a:solidFill>
                  <a:schemeClr val="tx1"/>
                </a:solidFill>
                <a:effectLst/>
                <a:latin typeface="+mn-lt"/>
                <a:ea typeface="+mn-ea"/>
                <a:cs typeface="+mn-cs"/>
              </a:rPr>
              <a:t>function, the research </a:t>
            </a:r>
            <a:r>
              <a:rPr lang="en-US" sz="1200" kern="1200" baseline="0" dirty="0" smtClean="0">
                <a:solidFill>
                  <a:schemeClr val="tx1"/>
                </a:solidFill>
                <a:effectLst/>
                <a:latin typeface="+mn-lt"/>
                <a:ea typeface="+mn-ea"/>
                <a:cs typeface="+mn-cs"/>
              </a:rPr>
              <a:t>like this will provide scientific evidence to policy makers and colleagues in the field so that we better manage the impact---</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different levels/stages of gene expression.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BCF2157-6C6F-864D-BBA0-C9DE5CED1282}" type="slidenum">
              <a:rPr lang="en-US" smtClean="0"/>
              <a:t>6</a:t>
            </a:fld>
            <a:endParaRPr lang="en-US"/>
          </a:p>
        </p:txBody>
      </p:sp>
    </p:spTree>
    <p:extLst>
      <p:ext uri="{BB962C8B-B14F-4D97-AF65-F5344CB8AC3E}">
        <p14:creationId xmlns:p14="http://schemas.microsoft.com/office/powerpoint/2010/main" val="455230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Basically I need tools first to identify our targets, and that brings up three questions about them: 1) what are these modifications? 2) where are they in the genome/</a:t>
            </a:r>
            <a:r>
              <a:rPr lang="en-US" sz="1200" kern="1200" dirty="0" err="1" smtClean="0">
                <a:solidFill>
                  <a:schemeClr val="tx1"/>
                </a:solidFill>
                <a:effectLst/>
                <a:latin typeface="+mn-lt"/>
                <a:ea typeface="+mn-ea"/>
                <a:cs typeface="+mn-cs"/>
              </a:rPr>
              <a:t>transcriptome</a:t>
            </a:r>
            <a:r>
              <a:rPr lang="en-US" sz="1200" kern="1200" dirty="0" smtClean="0">
                <a:solidFill>
                  <a:schemeClr val="tx1"/>
                </a:solidFill>
                <a:effectLst/>
                <a:latin typeface="+mn-lt"/>
                <a:ea typeface="+mn-ea"/>
                <a:cs typeface="+mn-cs"/>
              </a:rPr>
              <a:t>? And 3) How many are they?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Currently </a:t>
            </a:r>
            <a:r>
              <a:rPr lang="en-US" sz="1200" strike="sngStrike" kern="1200" dirty="0" smtClean="0">
                <a:solidFill>
                  <a:schemeClr val="tx1"/>
                </a:solidFill>
                <a:effectLst/>
                <a:latin typeface="+mn-lt"/>
                <a:ea typeface="+mn-ea"/>
                <a:cs typeface="+mn-cs"/>
              </a:rPr>
              <a:t>available</a:t>
            </a:r>
            <a:r>
              <a:rPr lang="en-US" sz="1200" kern="1200" dirty="0" smtClean="0">
                <a:solidFill>
                  <a:schemeClr val="tx1"/>
                </a:solidFill>
                <a:effectLst/>
                <a:latin typeface="+mn-lt"/>
                <a:ea typeface="+mn-ea"/>
                <a:cs typeface="+mn-cs"/>
              </a:rPr>
              <a:t> technologies we have, can answer one or two of these questions, but not three of them.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However, It is very important to have all the information so that we can move forward for further understanding how each modification, as well as combinations of different modifications, influences the DNA or RNA function in different levels/stages of gene expression.</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ＭＳ Ｐゴシック" charset="0"/>
                <a:cs typeface="ＭＳ Ｐゴシック" charset="0"/>
              </a:rPr>
              <a:t>To this end, we developed direct sequencing based on LC-MS. Most of current sequencing methods are indirect, for RNA sequencing,  we have to synthesize a </a:t>
            </a:r>
            <a:r>
              <a:rPr lang="en-US" sz="1200" kern="1200" baseline="0" dirty="0" err="1" smtClean="0">
                <a:solidFill>
                  <a:schemeClr val="tx1"/>
                </a:solidFill>
                <a:effectLst/>
                <a:latin typeface="+mn-lt"/>
                <a:ea typeface="ＭＳ Ｐゴシック" charset="0"/>
                <a:cs typeface="ＭＳ Ｐゴシック" charset="0"/>
              </a:rPr>
              <a:t>cDNA</a:t>
            </a:r>
            <a:r>
              <a:rPr lang="en-US" sz="1200" kern="1200" baseline="0" dirty="0" smtClean="0">
                <a:solidFill>
                  <a:schemeClr val="tx1"/>
                </a:solidFill>
                <a:effectLst/>
                <a:latin typeface="+mn-lt"/>
                <a:ea typeface="ＭＳ Ｐゴシック" charset="0"/>
                <a:cs typeface="ＭＳ Ｐゴシック" charset="0"/>
              </a:rPr>
              <a:t>. For sequencing </a:t>
            </a:r>
            <a:r>
              <a:rPr lang="en-US" sz="1200" kern="1200" baseline="0" dirty="0" err="1" smtClean="0">
                <a:solidFill>
                  <a:schemeClr val="tx1"/>
                </a:solidFill>
                <a:effectLst/>
                <a:latin typeface="+mn-lt"/>
                <a:ea typeface="ＭＳ Ｐゴシック" charset="0"/>
                <a:cs typeface="ＭＳ Ｐゴシック" charset="0"/>
              </a:rPr>
              <a:t>cDNA</a:t>
            </a:r>
            <a:r>
              <a:rPr lang="en-US" sz="1200" kern="1200" baseline="0" dirty="0" smtClean="0">
                <a:solidFill>
                  <a:schemeClr val="tx1"/>
                </a:solidFill>
                <a:effectLst/>
                <a:latin typeface="+mn-lt"/>
                <a:ea typeface="ＭＳ Ｐゴシック" charset="0"/>
                <a:cs typeface="ＭＳ Ｐゴシック" charset="0"/>
              </a:rPr>
              <a:t>, they need to synthesize another complementary DNA strand ,and the information about modification will get lost during the synthesis.  While direct sequencing method we developed can have all the information about modification. RNA’s natural tendency for degradation can be exploited to generate a sequence ladder, which can be resolved by LC-MS for mass sequencing.</a:t>
            </a:r>
          </a:p>
          <a:p>
            <a:endParaRPr lang="en-US" sz="1200" kern="1200" dirty="0" smtClean="0">
              <a:solidFill>
                <a:schemeClr val="tx1"/>
              </a:solidFill>
              <a:effectLst/>
              <a:latin typeface="+mn-lt"/>
              <a:ea typeface="ＭＳ Ｐゴシック" charset="0"/>
              <a:cs typeface="ＭＳ Ｐゴシック"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ＭＳ Ｐゴシック" charset="0"/>
                <a:cs typeface="ＭＳ Ｐゴシック" charset="0"/>
              </a:rPr>
              <a:t>For example, Current DNA and RNA sequencing methods</a:t>
            </a:r>
            <a:r>
              <a:rPr lang="en-US" sz="1200" kern="1200" baseline="0" dirty="0" smtClean="0">
                <a:solidFill>
                  <a:schemeClr val="tx1"/>
                </a:solidFill>
                <a:effectLst/>
                <a:latin typeface="+mn-lt"/>
                <a:ea typeface="ＭＳ Ｐゴシック" charset="0"/>
                <a:cs typeface="ＭＳ Ｐゴシック" charset="0"/>
              </a:rPr>
              <a:t> are indirect, especially for RNA sequencing,  we have to synthesize a </a:t>
            </a:r>
            <a:r>
              <a:rPr lang="en-US" sz="1200" kern="1200" baseline="0" dirty="0" err="1" smtClean="0">
                <a:solidFill>
                  <a:schemeClr val="tx1"/>
                </a:solidFill>
                <a:effectLst/>
                <a:latin typeface="+mn-lt"/>
                <a:ea typeface="ＭＳ Ｐゴシック" charset="0"/>
                <a:cs typeface="ＭＳ Ｐゴシック" charset="0"/>
              </a:rPr>
              <a:t>cDNA</a:t>
            </a:r>
            <a:r>
              <a:rPr lang="en-US" sz="1200" kern="1200" baseline="0" dirty="0" smtClean="0">
                <a:solidFill>
                  <a:schemeClr val="tx1"/>
                </a:solidFill>
                <a:effectLst/>
                <a:latin typeface="+mn-lt"/>
                <a:ea typeface="ＭＳ Ｐゴシック" charset="0"/>
                <a:cs typeface="ＭＳ Ｐゴシック" charset="0"/>
              </a:rPr>
              <a:t>. For sequencing </a:t>
            </a:r>
            <a:r>
              <a:rPr lang="en-US" sz="1200" kern="1200" baseline="0" dirty="0" err="1" smtClean="0">
                <a:solidFill>
                  <a:schemeClr val="tx1"/>
                </a:solidFill>
                <a:effectLst/>
                <a:latin typeface="+mn-lt"/>
                <a:ea typeface="ＭＳ Ｐゴシック" charset="0"/>
                <a:cs typeface="ＭＳ Ｐゴシック" charset="0"/>
              </a:rPr>
              <a:t>cDNA</a:t>
            </a:r>
            <a:r>
              <a:rPr lang="en-US" sz="1200" kern="1200" baseline="0" dirty="0" smtClean="0">
                <a:solidFill>
                  <a:schemeClr val="tx1"/>
                </a:solidFill>
                <a:effectLst/>
                <a:latin typeface="+mn-lt"/>
                <a:ea typeface="ＭＳ Ｐゴシック" charset="0"/>
                <a:cs typeface="ＭＳ Ｐゴシック" charset="0"/>
              </a:rPr>
              <a:t>, they need to synthesize another complementary DNA strand ,and the information about modification will get lost during the synthesis. </a:t>
            </a:r>
          </a:p>
          <a:p>
            <a:r>
              <a:rPr lang="en-US" sz="1200" kern="1200" dirty="0" smtClean="0">
                <a:solidFill>
                  <a:schemeClr val="tx1"/>
                </a:solidFill>
                <a:effectLst/>
                <a:latin typeface="+mn-lt"/>
                <a:ea typeface="ＭＳ Ｐゴシック" charset="0"/>
                <a:cs typeface="ＭＳ Ｐゴシック" charset="0"/>
              </a:rPr>
              <a:t>Another advantage of the method is that it allows us sequencing modified RNA,</a:t>
            </a:r>
            <a:r>
              <a:rPr lang="en-US" sz="1200" kern="1200" baseline="0" dirty="0" smtClean="0">
                <a:solidFill>
                  <a:schemeClr val="tx1"/>
                </a:solidFill>
                <a:effectLst/>
                <a:latin typeface="+mn-lt"/>
                <a:ea typeface="ＭＳ Ｐゴシック" charset="0"/>
                <a:cs typeface="ＭＳ Ｐゴシック" charset="0"/>
              </a:rPr>
              <a:t> because it is a truly direct sequencing method.</a:t>
            </a:r>
            <a:endParaRPr lang="en-US" sz="1200" strike="sngStrike" kern="1200" dirty="0" smtClean="0">
              <a:solidFill>
                <a:schemeClr val="tx1"/>
              </a:solidFill>
              <a:effectLst/>
              <a:latin typeface="+mn-lt"/>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FC720D40-E1F5-7641-8FA5-A875CA5AE2AE}" type="slidenum">
              <a:rPr lang="en-US" smtClean="0"/>
              <a:t>7</a:t>
            </a:fld>
            <a:endParaRPr lang="en-US"/>
          </a:p>
        </p:txBody>
      </p:sp>
    </p:spTree>
    <p:extLst>
      <p:ext uri="{BB962C8B-B14F-4D97-AF65-F5344CB8AC3E}">
        <p14:creationId xmlns:p14="http://schemas.microsoft.com/office/powerpoint/2010/main" val="786879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latin typeface="Calibri" charset="0"/>
              </a:rPr>
              <a:t>Here is the mechanism for RNA degradation. </a:t>
            </a:r>
            <a:r>
              <a:rPr lang="en-US" dirty="0" smtClean="0"/>
              <a:t>At low pH</a:t>
            </a:r>
            <a:r>
              <a:rPr lang="en-US" baseline="0" dirty="0" smtClean="0"/>
              <a:t>, </a:t>
            </a:r>
            <a:r>
              <a:rPr lang="en-US" dirty="0" smtClean="0"/>
              <a:t>this (non-bridging </a:t>
            </a:r>
            <a:r>
              <a:rPr lang="en-US" dirty="0" err="1" smtClean="0"/>
              <a:t>phosphoryl</a:t>
            </a:r>
            <a:r>
              <a:rPr lang="en-US" dirty="0" smtClean="0"/>
              <a:t>) oxygen is rapidly protonated, followed by attack of the 2</a:t>
            </a:r>
            <a:r>
              <a:rPr lang="en-US" b="1" dirty="0" smtClean="0"/>
              <a:t>′</a:t>
            </a:r>
            <a:r>
              <a:rPr lang="en-US" dirty="0" smtClean="0"/>
              <a:t>-hydroxyl group on phosphorus to give a </a:t>
            </a:r>
            <a:r>
              <a:rPr lang="en-US" dirty="0" err="1" smtClean="0"/>
              <a:t>pentacoordinated</a:t>
            </a:r>
            <a:r>
              <a:rPr lang="en-US" dirty="0" smtClean="0"/>
              <a:t> species. Proton transfer to the 5</a:t>
            </a:r>
            <a:r>
              <a:rPr lang="en-US" b="1" dirty="0" smtClean="0"/>
              <a:t>′</a:t>
            </a:r>
            <a:r>
              <a:rPr lang="en-US" dirty="0" smtClean="0"/>
              <a:t>O leads</a:t>
            </a:r>
            <a:r>
              <a:rPr lang="en-US" baseline="0" dirty="0" smtClean="0"/>
              <a:t> </a:t>
            </a:r>
            <a:r>
              <a:rPr lang="en-US" dirty="0" smtClean="0"/>
              <a:t>to cleave the 5</a:t>
            </a:r>
            <a:r>
              <a:rPr lang="en-US" b="1" dirty="0" smtClean="0"/>
              <a:t>′</a:t>
            </a:r>
            <a:r>
              <a:rPr lang="en-US" dirty="0" smtClean="0"/>
              <a:t>-linked nucleotide, the resulting cyclic </a:t>
            </a:r>
            <a:r>
              <a:rPr lang="en-US" dirty="0" err="1" smtClean="0"/>
              <a:t>phosphodiester</a:t>
            </a:r>
            <a:r>
              <a:rPr lang="en-US" dirty="0" smtClean="0"/>
              <a:t> is not stable and hydrolyzes rapidly to form</a:t>
            </a:r>
            <a:r>
              <a:rPr lang="en-US" baseline="0" dirty="0" smtClean="0"/>
              <a:t> a 3’-phosphate</a:t>
            </a:r>
            <a:r>
              <a:rPr lang="en-US" dirty="0" smtClean="0"/>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As</a:t>
            </a:r>
            <a:r>
              <a:rPr lang="en-US" baseline="0" dirty="0" smtClean="0"/>
              <a:t> a result, if we can control the condition well, </a:t>
            </a:r>
            <a:r>
              <a:rPr lang="en-US" dirty="0" smtClean="0"/>
              <a:t>we will see two</a:t>
            </a:r>
            <a:r>
              <a:rPr lang="en-US" baseline="0" dirty="0" smtClean="0"/>
              <a:t> ladders, one from 3’-end, one from 5’ –end.</a:t>
            </a:r>
            <a:r>
              <a:rPr lang="en-US" baseline="0" dirty="0" smtClean="0">
                <a:latin typeface="Calibri" charset="0"/>
              </a:rPr>
              <a:t> </a:t>
            </a:r>
            <a:r>
              <a:rPr lang="en-US" baseline="0" dirty="0" err="1" smtClean="0">
                <a:latin typeface="Calibri" charset="0"/>
              </a:rPr>
              <a:t>Oligos</a:t>
            </a:r>
            <a:r>
              <a:rPr lang="en-US" baseline="0" dirty="0" smtClean="0">
                <a:latin typeface="Calibri" charset="0"/>
              </a:rPr>
              <a:t> with original 5’-end will always have a 3’-phosphate, and the </a:t>
            </a:r>
            <a:r>
              <a:rPr lang="en-US" baseline="0" dirty="0" err="1" smtClean="0">
                <a:latin typeface="Calibri" charset="0"/>
              </a:rPr>
              <a:t>oligos</a:t>
            </a:r>
            <a:r>
              <a:rPr lang="en-US" baseline="0" dirty="0" smtClean="0">
                <a:latin typeface="Calibri" charset="0"/>
              </a:rPr>
              <a:t> with original 3’-end will always have 5’-OH.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Calibri" charset="0"/>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These two families of peaks do not interfere with each other because</a:t>
            </a:r>
            <a:r>
              <a:rPr lang="en-US" sz="1200" kern="1200" baseline="0" dirty="0" smtClean="0">
                <a:solidFill>
                  <a:schemeClr val="tx1"/>
                </a:solidFill>
                <a:effectLst/>
                <a:latin typeface="+mn-lt"/>
                <a:ea typeface="+mn-ea"/>
                <a:cs typeface="+mn-cs"/>
              </a:rPr>
              <a:t> they have different mass even they have the same sequence;</a:t>
            </a:r>
            <a:r>
              <a:rPr lang="en-US" sz="1200" kern="1200" dirty="0" smtClean="0">
                <a:solidFill>
                  <a:schemeClr val="tx1"/>
                </a:solidFill>
                <a:effectLst/>
                <a:latin typeface="+mn-lt"/>
                <a:ea typeface="+mn-ea"/>
                <a:cs typeface="+mn-cs"/>
              </a:rPr>
              <a:t> and these two</a:t>
            </a:r>
            <a:r>
              <a:rPr lang="en-US" sz="1200" kern="1200" baseline="0" dirty="0" smtClean="0">
                <a:solidFill>
                  <a:schemeClr val="tx1"/>
                </a:solidFill>
                <a:effectLst/>
                <a:latin typeface="+mn-lt"/>
                <a:ea typeface="+mn-ea"/>
                <a:cs typeface="+mn-cs"/>
              </a:rPr>
              <a:t> families </a:t>
            </a:r>
            <a:r>
              <a:rPr lang="en-US" sz="1200" kern="1200" dirty="0" smtClean="0">
                <a:solidFill>
                  <a:schemeClr val="tx1"/>
                </a:solidFill>
                <a:effectLst/>
                <a:latin typeface="+mn-lt"/>
                <a:ea typeface="+mn-ea"/>
                <a:cs typeface="+mn-cs"/>
              </a:rPr>
              <a:t>can reaffirm</a:t>
            </a:r>
            <a:r>
              <a:rPr lang="en-US" sz="1200" kern="1200" baseline="0" dirty="0" smtClean="0">
                <a:solidFill>
                  <a:schemeClr val="tx1"/>
                </a:solidFill>
                <a:effectLst/>
                <a:latin typeface="+mn-lt"/>
                <a:ea typeface="+mn-ea"/>
                <a:cs typeface="+mn-cs"/>
              </a:rPr>
              <a:t> each other for mass determination of RNA. </a:t>
            </a:r>
          </a:p>
          <a:p>
            <a:endParaRPr lang="en-US" dirty="0"/>
          </a:p>
        </p:txBody>
      </p:sp>
      <p:sp>
        <p:nvSpPr>
          <p:cNvPr id="4" name="Slide Number Placeholder 3"/>
          <p:cNvSpPr>
            <a:spLocks noGrp="1"/>
          </p:cNvSpPr>
          <p:nvPr>
            <p:ph type="sldNum" sz="quarter" idx="10"/>
          </p:nvPr>
        </p:nvSpPr>
        <p:spPr/>
        <p:txBody>
          <a:bodyPr/>
          <a:lstStyle/>
          <a:p>
            <a:fld id="{FC720D40-E1F5-7641-8FA5-A875CA5AE2AE}" type="slidenum">
              <a:rPr lang="en-US" smtClean="0"/>
              <a:t>8</a:t>
            </a:fld>
            <a:endParaRPr lang="en-US"/>
          </a:p>
        </p:txBody>
      </p:sp>
    </p:spTree>
    <p:extLst>
      <p:ext uri="{BB962C8B-B14F-4D97-AF65-F5344CB8AC3E}">
        <p14:creationId xmlns:p14="http://schemas.microsoft.com/office/powerpoint/2010/main" val="2456956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As</a:t>
            </a:r>
            <a:r>
              <a:rPr lang="en-US" baseline="0" dirty="0" smtClean="0"/>
              <a:t> a result, if we can control the condition well, </a:t>
            </a:r>
            <a:r>
              <a:rPr lang="en-US" dirty="0" smtClean="0"/>
              <a:t>we will see two</a:t>
            </a:r>
            <a:r>
              <a:rPr lang="en-US" baseline="0" dirty="0" smtClean="0"/>
              <a:t> ladders, one from 3’-end, one from 5’ –end.</a:t>
            </a:r>
            <a:r>
              <a:rPr lang="en-US" baseline="0" dirty="0" smtClean="0">
                <a:latin typeface="Calibri" charset="0"/>
              </a:rPr>
              <a:t> </a:t>
            </a:r>
            <a:r>
              <a:rPr lang="en-US" baseline="0" dirty="0" err="1" smtClean="0">
                <a:latin typeface="Calibri" charset="0"/>
              </a:rPr>
              <a:t>Oligos</a:t>
            </a:r>
            <a:r>
              <a:rPr lang="en-US" baseline="0" dirty="0" smtClean="0">
                <a:latin typeface="Calibri" charset="0"/>
              </a:rPr>
              <a:t> with original 5’-end will always have a 3’-phosphate, and the </a:t>
            </a:r>
            <a:r>
              <a:rPr lang="en-US" baseline="0" dirty="0" err="1" smtClean="0">
                <a:latin typeface="Calibri" charset="0"/>
              </a:rPr>
              <a:t>oligos</a:t>
            </a:r>
            <a:r>
              <a:rPr lang="en-US" baseline="0" dirty="0" smtClean="0">
                <a:latin typeface="Calibri" charset="0"/>
              </a:rPr>
              <a:t> with original 3’-end will always have 5’-OH.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Calibri" charset="0"/>
                <a:ea typeface="+mn-ea"/>
                <a:cs typeface="+mn-cs"/>
              </a:rPr>
              <a:t>Because each of 4 nucleotides and their modifications has its unique mass, by comparing the mass differences between these ladder </a:t>
            </a:r>
            <a:r>
              <a:rPr lang="en-US" sz="1200" kern="1200" baseline="0" dirty="0" err="1" smtClean="0">
                <a:solidFill>
                  <a:schemeClr val="tx1"/>
                </a:solidFill>
                <a:effectLst/>
                <a:latin typeface="Calibri" charset="0"/>
                <a:ea typeface="+mn-ea"/>
                <a:cs typeface="+mn-cs"/>
              </a:rPr>
              <a:t>oligos</a:t>
            </a:r>
            <a:r>
              <a:rPr lang="en-US" sz="1200" kern="1200" baseline="0" dirty="0" smtClean="0">
                <a:solidFill>
                  <a:schemeClr val="tx1"/>
                </a:solidFill>
                <a:effectLst/>
                <a:latin typeface="Calibri" charset="0"/>
                <a:ea typeface="+mn-ea"/>
                <a:cs typeface="+mn-cs"/>
              </a:rPr>
              <a:t>, we can read out their identity.</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These two families of peaks do not interfere with each other because</a:t>
            </a:r>
            <a:r>
              <a:rPr lang="en-US" sz="1200" kern="1200" baseline="0" dirty="0" smtClean="0">
                <a:solidFill>
                  <a:schemeClr val="tx1"/>
                </a:solidFill>
                <a:effectLst/>
                <a:latin typeface="+mn-lt"/>
                <a:ea typeface="+mn-ea"/>
                <a:cs typeface="+mn-cs"/>
              </a:rPr>
              <a:t> they have different mass even they have the same sequence;</a:t>
            </a:r>
            <a:r>
              <a:rPr lang="en-US" sz="1200" kern="1200" dirty="0" smtClean="0">
                <a:solidFill>
                  <a:schemeClr val="tx1"/>
                </a:solidFill>
                <a:effectLst/>
                <a:latin typeface="+mn-lt"/>
                <a:ea typeface="+mn-ea"/>
                <a:cs typeface="+mn-cs"/>
              </a:rPr>
              <a:t> and these two</a:t>
            </a:r>
            <a:r>
              <a:rPr lang="en-US" sz="1200" kern="1200" baseline="0" dirty="0" smtClean="0">
                <a:solidFill>
                  <a:schemeClr val="tx1"/>
                </a:solidFill>
                <a:effectLst/>
                <a:latin typeface="+mn-lt"/>
                <a:ea typeface="+mn-ea"/>
                <a:cs typeface="+mn-cs"/>
              </a:rPr>
              <a:t> families </a:t>
            </a:r>
            <a:r>
              <a:rPr lang="en-US" sz="1200" kern="1200" dirty="0" smtClean="0">
                <a:solidFill>
                  <a:schemeClr val="tx1"/>
                </a:solidFill>
                <a:effectLst/>
                <a:latin typeface="+mn-lt"/>
                <a:ea typeface="+mn-ea"/>
                <a:cs typeface="+mn-cs"/>
              </a:rPr>
              <a:t>can reaffirm</a:t>
            </a:r>
            <a:r>
              <a:rPr lang="en-US" sz="1200" kern="1200" baseline="0" dirty="0" smtClean="0">
                <a:solidFill>
                  <a:schemeClr val="tx1"/>
                </a:solidFill>
                <a:effectLst/>
                <a:latin typeface="+mn-lt"/>
                <a:ea typeface="+mn-ea"/>
                <a:cs typeface="+mn-cs"/>
              </a:rPr>
              <a:t> each other for mass determination of RNA. </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latin typeface="Calibri" charset="0"/>
            </a:endParaRPr>
          </a:p>
          <a:p>
            <a:endParaRPr lang="en-US" dirty="0"/>
          </a:p>
        </p:txBody>
      </p:sp>
      <p:sp>
        <p:nvSpPr>
          <p:cNvPr id="4" name="Slide Number Placeholder 3"/>
          <p:cNvSpPr>
            <a:spLocks noGrp="1"/>
          </p:cNvSpPr>
          <p:nvPr>
            <p:ph type="sldNum" sz="quarter" idx="10"/>
          </p:nvPr>
        </p:nvSpPr>
        <p:spPr/>
        <p:txBody>
          <a:bodyPr/>
          <a:lstStyle/>
          <a:p>
            <a:fld id="{FC720D40-E1F5-7641-8FA5-A875CA5AE2AE}" type="slidenum">
              <a:rPr lang="en-US" smtClean="0"/>
              <a:t>9</a:t>
            </a:fld>
            <a:endParaRPr lang="en-US"/>
          </a:p>
        </p:txBody>
      </p:sp>
    </p:spTree>
    <p:extLst>
      <p:ext uri="{BB962C8B-B14F-4D97-AF65-F5344CB8AC3E}">
        <p14:creationId xmlns:p14="http://schemas.microsoft.com/office/powerpoint/2010/main" val="1123901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BAE76E-31D2-1C42-B658-425F707710F6}" type="datetimeFigureOut">
              <a:rPr lang="en-US" smtClean="0"/>
              <a:t>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4DBFC-23F3-6741-BA82-51DA7016B1BA}" type="slidenum">
              <a:rPr lang="en-US" smtClean="0"/>
              <a:t>‹#›</a:t>
            </a:fld>
            <a:endParaRPr lang="en-US"/>
          </a:p>
        </p:txBody>
      </p:sp>
    </p:spTree>
    <p:extLst>
      <p:ext uri="{BB962C8B-B14F-4D97-AF65-F5344CB8AC3E}">
        <p14:creationId xmlns:p14="http://schemas.microsoft.com/office/powerpoint/2010/main" val="1095904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BAE76E-31D2-1C42-B658-425F707710F6}" type="datetimeFigureOut">
              <a:rPr lang="en-US" smtClean="0"/>
              <a:t>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4DBFC-23F3-6741-BA82-51DA7016B1BA}" type="slidenum">
              <a:rPr lang="en-US" smtClean="0"/>
              <a:t>‹#›</a:t>
            </a:fld>
            <a:endParaRPr lang="en-US"/>
          </a:p>
        </p:txBody>
      </p:sp>
    </p:spTree>
    <p:extLst>
      <p:ext uri="{BB962C8B-B14F-4D97-AF65-F5344CB8AC3E}">
        <p14:creationId xmlns:p14="http://schemas.microsoft.com/office/powerpoint/2010/main" val="2270755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BAE76E-31D2-1C42-B658-425F707710F6}" type="datetimeFigureOut">
              <a:rPr lang="en-US" smtClean="0"/>
              <a:t>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4DBFC-23F3-6741-BA82-51DA7016B1BA}" type="slidenum">
              <a:rPr lang="en-US" smtClean="0"/>
              <a:t>‹#›</a:t>
            </a:fld>
            <a:endParaRPr lang="en-US"/>
          </a:p>
        </p:txBody>
      </p:sp>
    </p:spTree>
    <p:extLst>
      <p:ext uri="{BB962C8B-B14F-4D97-AF65-F5344CB8AC3E}">
        <p14:creationId xmlns:p14="http://schemas.microsoft.com/office/powerpoint/2010/main" val="11756196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1739701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BAE76E-31D2-1C42-B658-425F707710F6}" type="datetimeFigureOut">
              <a:rPr lang="en-US" smtClean="0"/>
              <a:t>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4DBFC-23F3-6741-BA82-51DA7016B1BA}" type="slidenum">
              <a:rPr lang="en-US" smtClean="0"/>
              <a:t>‹#›</a:t>
            </a:fld>
            <a:endParaRPr lang="en-US"/>
          </a:p>
        </p:txBody>
      </p:sp>
    </p:spTree>
    <p:extLst>
      <p:ext uri="{BB962C8B-B14F-4D97-AF65-F5344CB8AC3E}">
        <p14:creationId xmlns:p14="http://schemas.microsoft.com/office/powerpoint/2010/main" val="1533013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BAE76E-31D2-1C42-B658-425F707710F6}" type="datetimeFigureOut">
              <a:rPr lang="en-US" smtClean="0"/>
              <a:t>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4DBFC-23F3-6741-BA82-51DA7016B1BA}" type="slidenum">
              <a:rPr lang="en-US" smtClean="0"/>
              <a:t>‹#›</a:t>
            </a:fld>
            <a:endParaRPr lang="en-US"/>
          </a:p>
        </p:txBody>
      </p:sp>
    </p:spTree>
    <p:extLst>
      <p:ext uri="{BB962C8B-B14F-4D97-AF65-F5344CB8AC3E}">
        <p14:creationId xmlns:p14="http://schemas.microsoft.com/office/powerpoint/2010/main" val="1790844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BAE76E-31D2-1C42-B658-425F707710F6}" type="datetimeFigureOut">
              <a:rPr lang="en-US" smtClean="0"/>
              <a:t>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44DBFC-23F3-6741-BA82-51DA7016B1BA}" type="slidenum">
              <a:rPr lang="en-US" smtClean="0"/>
              <a:t>‹#›</a:t>
            </a:fld>
            <a:endParaRPr lang="en-US"/>
          </a:p>
        </p:txBody>
      </p:sp>
    </p:spTree>
    <p:extLst>
      <p:ext uri="{BB962C8B-B14F-4D97-AF65-F5344CB8AC3E}">
        <p14:creationId xmlns:p14="http://schemas.microsoft.com/office/powerpoint/2010/main" val="3003865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BAE76E-31D2-1C42-B658-425F707710F6}" type="datetimeFigureOut">
              <a:rPr lang="en-US" smtClean="0"/>
              <a:t>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44DBFC-23F3-6741-BA82-51DA7016B1BA}" type="slidenum">
              <a:rPr lang="en-US" smtClean="0"/>
              <a:t>‹#›</a:t>
            </a:fld>
            <a:endParaRPr lang="en-US"/>
          </a:p>
        </p:txBody>
      </p:sp>
    </p:spTree>
    <p:extLst>
      <p:ext uri="{BB962C8B-B14F-4D97-AF65-F5344CB8AC3E}">
        <p14:creationId xmlns:p14="http://schemas.microsoft.com/office/powerpoint/2010/main" val="1504991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BAE76E-31D2-1C42-B658-425F707710F6}" type="datetimeFigureOut">
              <a:rPr lang="en-US" smtClean="0"/>
              <a:t>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44DBFC-23F3-6741-BA82-51DA7016B1BA}" type="slidenum">
              <a:rPr lang="en-US" smtClean="0"/>
              <a:t>‹#›</a:t>
            </a:fld>
            <a:endParaRPr lang="en-US"/>
          </a:p>
        </p:txBody>
      </p:sp>
    </p:spTree>
    <p:extLst>
      <p:ext uri="{BB962C8B-B14F-4D97-AF65-F5344CB8AC3E}">
        <p14:creationId xmlns:p14="http://schemas.microsoft.com/office/powerpoint/2010/main" val="1555190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BAE76E-31D2-1C42-B658-425F707710F6}" type="datetimeFigureOut">
              <a:rPr lang="en-US" smtClean="0"/>
              <a:t>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44DBFC-23F3-6741-BA82-51DA7016B1BA}" type="slidenum">
              <a:rPr lang="en-US" smtClean="0"/>
              <a:t>‹#›</a:t>
            </a:fld>
            <a:endParaRPr lang="en-US"/>
          </a:p>
        </p:txBody>
      </p:sp>
    </p:spTree>
    <p:extLst>
      <p:ext uri="{BB962C8B-B14F-4D97-AF65-F5344CB8AC3E}">
        <p14:creationId xmlns:p14="http://schemas.microsoft.com/office/powerpoint/2010/main" val="3010939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BAE76E-31D2-1C42-B658-425F707710F6}" type="datetimeFigureOut">
              <a:rPr lang="en-US" smtClean="0"/>
              <a:t>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44DBFC-23F3-6741-BA82-51DA7016B1BA}" type="slidenum">
              <a:rPr lang="en-US" smtClean="0"/>
              <a:t>‹#›</a:t>
            </a:fld>
            <a:endParaRPr lang="en-US"/>
          </a:p>
        </p:txBody>
      </p:sp>
    </p:spTree>
    <p:extLst>
      <p:ext uri="{BB962C8B-B14F-4D97-AF65-F5344CB8AC3E}">
        <p14:creationId xmlns:p14="http://schemas.microsoft.com/office/powerpoint/2010/main" val="2281775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BAE76E-31D2-1C42-B658-425F707710F6}" type="datetimeFigureOut">
              <a:rPr lang="en-US" smtClean="0"/>
              <a:t>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44DBFC-23F3-6741-BA82-51DA7016B1BA}" type="slidenum">
              <a:rPr lang="en-US" smtClean="0"/>
              <a:t>‹#›</a:t>
            </a:fld>
            <a:endParaRPr lang="en-US"/>
          </a:p>
        </p:txBody>
      </p:sp>
    </p:spTree>
    <p:extLst>
      <p:ext uri="{BB962C8B-B14F-4D97-AF65-F5344CB8AC3E}">
        <p14:creationId xmlns:p14="http://schemas.microsoft.com/office/powerpoint/2010/main" val="302768446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BAE76E-31D2-1C42-B658-425F707710F6}" type="datetimeFigureOut">
              <a:rPr lang="en-US" smtClean="0"/>
              <a:t>10/20/15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44DBFC-23F3-6741-BA82-51DA7016B1BA}" type="slidenum">
              <a:rPr lang="en-US" smtClean="0"/>
              <a:t>‹#›</a:t>
            </a:fld>
            <a:endParaRPr lang="en-US"/>
          </a:p>
        </p:txBody>
      </p:sp>
    </p:spTree>
    <p:extLst>
      <p:ext uri="{BB962C8B-B14F-4D97-AF65-F5344CB8AC3E}">
        <p14:creationId xmlns:p14="http://schemas.microsoft.com/office/powerpoint/2010/main" val="21711935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2.png"/><Relationship Id="rId5" Type="http://schemas.openxmlformats.org/officeDocument/2006/relationships/oleObject" Target="../embeddings/oleObject1.bin"/><Relationship Id="rId6" Type="http://schemas.openxmlformats.org/officeDocument/2006/relationships/image" Target="../media/image1.emf"/><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tif"/><Relationship Id="rId4"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9.tif"/><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0.wmf"/><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12.jpg"/><Relationship Id="rId5" Type="http://schemas.openxmlformats.org/officeDocument/2006/relationships/image" Target="../media/image13.jpeg"/><Relationship Id="rId6" Type="http://schemas.openxmlformats.org/officeDocument/2006/relationships/image" Target="../media/image14.jpg"/><Relationship Id="rId7" Type="http://schemas.openxmlformats.org/officeDocument/2006/relationships/oleObject" Target="../embeddings/oleObject2.bin"/><Relationship Id="rId8" Type="http://schemas.openxmlformats.org/officeDocument/2006/relationships/image" Target="../media/image11.png"/><Relationship Id="rId9" Type="http://schemas.openxmlformats.org/officeDocument/2006/relationships/image" Target="../media/image2.png"/><Relationship Id="rId10" Type="http://schemas.openxmlformats.org/officeDocument/2006/relationships/image" Target="../media/image15.png"/><Relationship Id="rId11" Type="http://schemas.openxmlformats.org/officeDocument/2006/relationships/image" Target="../media/image16.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2.png"/><Relationship Id="rId5" Type="http://schemas.openxmlformats.org/officeDocument/2006/relationships/hyperlink" Target="http://www.c3headlines.com/global-warming-urban-heat-island-bias/"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emf"/><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6.emf"/><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7.tif"/><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95167" y="2830276"/>
            <a:ext cx="6269335" cy="2733175"/>
          </a:xfrm>
        </p:spPr>
        <p:txBody>
          <a:bodyPr>
            <a:noAutofit/>
          </a:bodyPr>
          <a:lstStyle/>
          <a:p>
            <a:r>
              <a:rPr lang="en-US" sz="2000" b="1" cap="small" dirty="0" smtClean="0">
                <a:solidFill>
                  <a:schemeClr val="tx1"/>
                </a:solidFill>
                <a:latin typeface="Helvetica"/>
                <a:cs typeface="Helvetica"/>
              </a:rPr>
              <a:t>Shenglong ZHANG, PhD</a:t>
            </a:r>
            <a:endParaRPr lang="en-US" sz="2000" b="1" cap="small" dirty="0">
              <a:solidFill>
                <a:schemeClr val="tx1"/>
              </a:solidFill>
              <a:latin typeface="Helvetica"/>
              <a:cs typeface="Helvetica"/>
            </a:endParaRPr>
          </a:p>
          <a:p>
            <a:endParaRPr lang="en-US" sz="1600" dirty="0">
              <a:solidFill>
                <a:schemeClr val="tx1"/>
              </a:solidFill>
              <a:latin typeface="Helvetica"/>
              <a:cs typeface="Helvetica"/>
            </a:endParaRPr>
          </a:p>
          <a:p>
            <a:r>
              <a:rPr lang="en-US" sz="2000" cap="small" dirty="0" smtClean="0">
                <a:solidFill>
                  <a:schemeClr val="tx1"/>
                </a:solidFill>
                <a:latin typeface="Helvetica"/>
                <a:cs typeface="Helvetica"/>
              </a:rPr>
              <a:t>  Department of Life Sciences</a:t>
            </a:r>
            <a:endParaRPr lang="en-US" sz="800" cap="small" dirty="0">
              <a:solidFill>
                <a:schemeClr val="tx1"/>
              </a:solidFill>
              <a:latin typeface="Helvetica"/>
              <a:cs typeface="Helvetica"/>
            </a:endParaRPr>
          </a:p>
          <a:p>
            <a:r>
              <a:rPr lang="en-US" sz="2000" cap="small" dirty="0" smtClean="0">
                <a:solidFill>
                  <a:schemeClr val="tx1"/>
                </a:solidFill>
                <a:latin typeface="Helvetica"/>
                <a:cs typeface="Helvetica"/>
              </a:rPr>
              <a:t> New York Institute of Technology</a:t>
            </a:r>
          </a:p>
          <a:p>
            <a:endParaRPr lang="en-US" sz="2000" dirty="0">
              <a:solidFill>
                <a:schemeClr val="tx1"/>
              </a:solidFill>
              <a:latin typeface="Helvetica"/>
              <a:cs typeface="Helvetica"/>
            </a:endParaRPr>
          </a:p>
          <a:p>
            <a:r>
              <a:rPr lang="en-US" sz="2000" dirty="0" smtClean="0">
                <a:solidFill>
                  <a:schemeClr val="tx1"/>
                </a:solidFill>
                <a:latin typeface="Helvetica"/>
                <a:cs typeface="Helvetica"/>
              </a:rPr>
              <a:t>10-21-2015</a:t>
            </a:r>
            <a:endParaRPr lang="en-US" sz="2000" dirty="0">
              <a:solidFill>
                <a:schemeClr val="tx1"/>
              </a:solidFill>
              <a:latin typeface="Helvetica"/>
              <a:cs typeface="Helvetica"/>
            </a:endParaRPr>
          </a:p>
          <a:p>
            <a:endParaRPr lang="en-US" sz="2000" dirty="0">
              <a:solidFill>
                <a:schemeClr val="tx1"/>
              </a:solidFill>
              <a:latin typeface="Helvetica"/>
              <a:cs typeface="Helvetica"/>
            </a:endParaRPr>
          </a:p>
        </p:txBody>
      </p:sp>
      <p:pic>
        <p:nvPicPr>
          <p:cNvPr id="4" name="Picture 5" descr="wayne_footer.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663060"/>
            <a:ext cx="9144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wayne_footer.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274069"/>
            <a:ext cx="9144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15877" y="1516346"/>
            <a:ext cx="9128124" cy="1077218"/>
          </a:xfrm>
          <a:prstGeom prst="rect">
            <a:avLst/>
          </a:prstGeom>
        </p:spPr>
        <p:txBody>
          <a:bodyPr wrap="square">
            <a:spAutoFit/>
          </a:bodyPr>
          <a:lstStyle/>
          <a:p>
            <a:pPr algn="ctr">
              <a:spcAft>
                <a:spcPts val="600"/>
              </a:spcAft>
            </a:pPr>
            <a:r>
              <a:rPr lang="en-US" sz="3200" b="1" cap="small" dirty="0" smtClean="0">
                <a:latin typeface="Helvetica"/>
                <a:cs typeface="Helvetica"/>
              </a:rPr>
              <a:t>Finding the Environmental Footprints of Growing Megacities on DNA/RNA</a:t>
            </a:r>
            <a:endParaRPr lang="en-US" sz="3200" b="1" cap="small" dirty="0">
              <a:latin typeface="Helvetica"/>
              <a:cs typeface="Helvetica"/>
            </a:endParaRPr>
          </a:p>
        </p:txBody>
      </p:sp>
      <p:sp>
        <p:nvSpPr>
          <p:cNvPr id="10" name="TextBox 9"/>
          <p:cNvSpPr txBox="1"/>
          <p:nvPr/>
        </p:nvSpPr>
        <p:spPr>
          <a:xfrm>
            <a:off x="3320223" y="207070"/>
            <a:ext cx="184666" cy="369332"/>
          </a:xfrm>
          <a:prstGeom prst="rect">
            <a:avLst/>
          </a:prstGeom>
          <a:noFill/>
        </p:spPr>
        <p:txBody>
          <a:bodyPr wrap="none" rtlCol="0">
            <a:spAutoFit/>
          </a:bodyPr>
          <a:lstStyle/>
          <a:p>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386514164"/>
              </p:ext>
            </p:extLst>
          </p:nvPr>
        </p:nvGraphicFramePr>
        <p:xfrm>
          <a:off x="266513" y="337482"/>
          <a:ext cx="2600034" cy="633693"/>
        </p:xfrm>
        <a:graphic>
          <a:graphicData uri="http://schemas.openxmlformats.org/presentationml/2006/ole">
            <mc:AlternateContent xmlns:mc="http://schemas.openxmlformats.org/markup-compatibility/2006">
              <mc:Choice xmlns:v="urn:schemas-microsoft-com:vml" Requires="v">
                <p:oleObj spid="_x0000_s1322" name="Picture" r:id="rId5" imgW="1511300" imgH="368300" progId="Word.Picture.8">
                  <p:embed/>
                </p:oleObj>
              </mc:Choice>
              <mc:Fallback>
                <p:oleObj name="Picture" r:id="rId5" imgW="1511300" imgH="368300" progId="Word.Picture.8">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513" y="337482"/>
                        <a:ext cx="2600034" cy="633693"/>
                      </a:xfrm>
                      <a:prstGeom prst="rect">
                        <a:avLst/>
                      </a:prstGeom>
                      <a:noFill/>
                    </p:spPr>
                  </p:pic>
                </p:oleObj>
              </mc:Fallback>
            </mc:AlternateContent>
          </a:graphicData>
        </a:graphic>
      </p:graphicFrame>
    </p:spTree>
    <p:extLst>
      <p:ext uri="{BB962C8B-B14F-4D97-AF65-F5344CB8AC3E}">
        <p14:creationId xmlns:p14="http://schemas.microsoft.com/office/powerpoint/2010/main" val="250321112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atureMethods_figure_1a.t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0301" y="552045"/>
            <a:ext cx="4305299" cy="5565683"/>
          </a:xfrm>
          <a:prstGeom prst="rect">
            <a:avLst/>
          </a:prstGeom>
        </p:spPr>
      </p:pic>
      <p:pic>
        <p:nvPicPr>
          <p:cNvPr id="2050" name="Picture 5" descr="wayne_footer.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096365"/>
            <a:ext cx="9144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wayne_footer.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75846"/>
            <a:ext cx="9144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0"/>
          <p:cNvSpPr txBox="1">
            <a:spLocks noChangeArrowheads="1"/>
          </p:cNvSpPr>
          <p:nvPr/>
        </p:nvSpPr>
        <p:spPr bwMode="auto">
          <a:xfrm>
            <a:off x="4190" y="-11163"/>
            <a:ext cx="94826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2800" dirty="0" smtClean="0">
                <a:latin typeface="Arial" charset="0"/>
                <a:cs typeface="Arial" charset="0"/>
              </a:rPr>
              <a:t>Working flow </a:t>
            </a:r>
            <a:r>
              <a:rPr lang="en-US" sz="2800" dirty="0">
                <a:latin typeface="Arial" charset="0"/>
                <a:cs typeface="Arial" charset="0"/>
              </a:rPr>
              <a:t>to automate </a:t>
            </a:r>
            <a:r>
              <a:rPr lang="en-US" sz="2800" dirty="0" smtClean="0">
                <a:latin typeface="Arial" charset="0"/>
                <a:cs typeface="Arial" charset="0"/>
              </a:rPr>
              <a:t>LC/MS based RNA sequencing</a:t>
            </a:r>
            <a:endParaRPr lang="en-US" sz="2800" dirty="0">
              <a:latin typeface="Arial" charset="0"/>
              <a:cs typeface="Arial" charset="0"/>
            </a:endParaRPr>
          </a:p>
        </p:txBody>
      </p:sp>
      <p:sp>
        <p:nvSpPr>
          <p:cNvPr id="4" name="Rectangle 3"/>
          <p:cNvSpPr/>
          <p:nvPr/>
        </p:nvSpPr>
        <p:spPr>
          <a:xfrm>
            <a:off x="607450" y="6107310"/>
            <a:ext cx="8768976" cy="830997"/>
          </a:xfrm>
          <a:prstGeom prst="rect">
            <a:avLst/>
          </a:prstGeom>
        </p:spPr>
        <p:txBody>
          <a:bodyPr wrap="square">
            <a:spAutoFit/>
          </a:bodyPr>
          <a:lstStyle/>
          <a:p>
            <a:r>
              <a:rPr lang="en-US" sz="1600" dirty="0" err="1"/>
              <a:t>Björkbom</a:t>
            </a:r>
            <a:r>
              <a:rPr lang="en-US" sz="1600" dirty="0"/>
              <a:t> A*, </a:t>
            </a:r>
            <a:r>
              <a:rPr lang="en-US" sz="1600" b="1" dirty="0"/>
              <a:t>Zhang S</a:t>
            </a:r>
            <a:r>
              <a:rPr lang="en-US" sz="1600" dirty="0"/>
              <a:t>*, </a:t>
            </a:r>
            <a:r>
              <a:rPr lang="en-US" sz="1600" dirty="0" err="1"/>
              <a:t>Lelyveld</a:t>
            </a:r>
            <a:r>
              <a:rPr lang="en-US" sz="1600" dirty="0"/>
              <a:t> VS*, Zhang W, Tam CP, Blain JC, </a:t>
            </a:r>
            <a:r>
              <a:rPr lang="en-US" sz="1600" dirty="0" err="1"/>
              <a:t>Szostak</a:t>
            </a:r>
            <a:r>
              <a:rPr lang="en-US" sz="1600" dirty="0"/>
              <a:t> JW. Direct sequencing of modified RNA by two-dimensional LC-MS analysis (Submitted </a:t>
            </a:r>
            <a:r>
              <a:rPr lang="en-US" sz="1600" b="1" dirty="0"/>
              <a:t>2015</a:t>
            </a:r>
            <a:r>
              <a:rPr lang="en-US" sz="1600" dirty="0"/>
              <a:t>).</a:t>
            </a:r>
          </a:p>
          <a:p>
            <a:r>
              <a:rPr lang="en-US" sz="1600" dirty="0"/>
              <a:t>     * Equal contribution</a:t>
            </a:r>
          </a:p>
        </p:txBody>
      </p:sp>
    </p:spTree>
    <p:extLst>
      <p:ext uri="{BB962C8B-B14F-4D97-AF65-F5344CB8AC3E}">
        <p14:creationId xmlns:p14="http://schemas.microsoft.com/office/powerpoint/2010/main" val="34667701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wayne_footer.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86276"/>
            <a:ext cx="9144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0"/>
          <p:cNvSpPr txBox="1">
            <a:spLocks noChangeArrowheads="1"/>
          </p:cNvSpPr>
          <p:nvPr/>
        </p:nvSpPr>
        <p:spPr bwMode="auto">
          <a:xfrm>
            <a:off x="4190" y="25647"/>
            <a:ext cx="94826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2800" dirty="0" smtClean="0">
                <a:latin typeface="Arial" charset="0"/>
                <a:cs typeface="Arial" charset="0"/>
              </a:rPr>
              <a:t>Automation of RNA sequence generation</a:t>
            </a:r>
            <a:endParaRPr lang="en-US" sz="2800" dirty="0">
              <a:latin typeface="Arial" charset="0"/>
              <a:cs typeface="Arial" charset="0"/>
            </a:endParaRPr>
          </a:p>
        </p:txBody>
      </p:sp>
      <p:grpSp>
        <p:nvGrpSpPr>
          <p:cNvPr id="9" name="Group 8"/>
          <p:cNvGrpSpPr/>
          <p:nvPr/>
        </p:nvGrpSpPr>
        <p:grpSpPr>
          <a:xfrm>
            <a:off x="4815283" y="5433508"/>
            <a:ext cx="4328717" cy="519676"/>
            <a:chOff x="535545" y="1245093"/>
            <a:chExt cx="4328717" cy="519676"/>
          </a:xfrm>
        </p:grpSpPr>
        <p:sp>
          <p:nvSpPr>
            <p:cNvPr id="11" name="Rectangle 10"/>
            <p:cNvSpPr/>
            <p:nvPr/>
          </p:nvSpPr>
          <p:spPr>
            <a:xfrm>
              <a:off x="535545" y="1395437"/>
              <a:ext cx="4328717" cy="369332"/>
            </a:xfrm>
            <a:prstGeom prst="rect">
              <a:avLst/>
            </a:prstGeom>
          </p:spPr>
          <p:txBody>
            <a:bodyPr wrap="none">
              <a:spAutoFit/>
            </a:bodyPr>
            <a:lstStyle/>
            <a:p>
              <a:r>
                <a:rPr lang="en-US" dirty="0"/>
                <a:t>5’-</a:t>
              </a:r>
              <a:r>
                <a:rPr lang="en-US" dirty="0" smtClean="0"/>
                <a:t>AUAGCCCAGUXAGUXUACGC-3’ (X = 5mC)</a:t>
              </a:r>
              <a:endParaRPr lang="en-US" dirty="0"/>
            </a:p>
          </p:txBody>
        </p:sp>
        <p:sp>
          <p:nvSpPr>
            <p:cNvPr id="12" name="TextBox 11"/>
            <p:cNvSpPr txBox="1"/>
            <p:nvPr/>
          </p:nvSpPr>
          <p:spPr>
            <a:xfrm>
              <a:off x="2111144" y="1245093"/>
              <a:ext cx="340658" cy="276999"/>
            </a:xfrm>
            <a:prstGeom prst="rect">
              <a:avLst/>
            </a:prstGeom>
            <a:noFill/>
          </p:spPr>
          <p:txBody>
            <a:bodyPr wrap="none" rtlCol="0">
              <a:spAutoFit/>
            </a:bodyPr>
            <a:lstStyle/>
            <a:p>
              <a:r>
                <a:rPr lang="en-US" sz="1200" dirty="0" smtClean="0"/>
                <a:t>11</a:t>
              </a:r>
              <a:endParaRPr lang="en-US" sz="1200" dirty="0"/>
            </a:p>
          </p:txBody>
        </p:sp>
        <p:sp>
          <p:nvSpPr>
            <p:cNvPr id="13" name="TextBox 12"/>
            <p:cNvSpPr txBox="1"/>
            <p:nvPr/>
          </p:nvSpPr>
          <p:spPr>
            <a:xfrm>
              <a:off x="2643217" y="1245093"/>
              <a:ext cx="340658" cy="276999"/>
            </a:xfrm>
            <a:prstGeom prst="rect">
              <a:avLst/>
            </a:prstGeom>
            <a:noFill/>
          </p:spPr>
          <p:txBody>
            <a:bodyPr wrap="none" rtlCol="0">
              <a:spAutoFit/>
            </a:bodyPr>
            <a:lstStyle/>
            <a:p>
              <a:r>
                <a:rPr lang="en-US" sz="1200" dirty="0" smtClean="0"/>
                <a:t>15</a:t>
              </a:r>
              <a:endParaRPr lang="en-US" sz="1200" dirty="0"/>
            </a:p>
          </p:txBody>
        </p:sp>
      </p:grpSp>
      <p:pic>
        <p:nvPicPr>
          <p:cNvPr id="15" name="Picture 5" descr="wayne_footer.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90350"/>
            <a:ext cx="9144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607450" y="6026695"/>
            <a:ext cx="8768976" cy="830997"/>
          </a:xfrm>
          <a:prstGeom prst="rect">
            <a:avLst/>
          </a:prstGeom>
        </p:spPr>
        <p:txBody>
          <a:bodyPr wrap="square">
            <a:spAutoFit/>
          </a:bodyPr>
          <a:lstStyle/>
          <a:p>
            <a:r>
              <a:rPr lang="en-US" sz="1600" dirty="0" err="1"/>
              <a:t>Björkbom</a:t>
            </a:r>
            <a:r>
              <a:rPr lang="en-US" sz="1600" dirty="0"/>
              <a:t> A*, </a:t>
            </a:r>
            <a:r>
              <a:rPr lang="en-US" sz="1600" b="1" dirty="0"/>
              <a:t>Zhang S</a:t>
            </a:r>
            <a:r>
              <a:rPr lang="en-US" sz="1600" dirty="0"/>
              <a:t>*, </a:t>
            </a:r>
            <a:r>
              <a:rPr lang="en-US" sz="1600" dirty="0" err="1"/>
              <a:t>Lelyveld</a:t>
            </a:r>
            <a:r>
              <a:rPr lang="en-US" sz="1600" dirty="0"/>
              <a:t> VS*, Zhang W, Tam CP, Blain JC, </a:t>
            </a:r>
            <a:r>
              <a:rPr lang="en-US" sz="1600" dirty="0" err="1"/>
              <a:t>Szostak</a:t>
            </a:r>
            <a:r>
              <a:rPr lang="en-US" sz="1600" dirty="0"/>
              <a:t> JW. Direct sequencing of modified RNA by two-dimensional LC-MS analysis (Submitted </a:t>
            </a:r>
            <a:r>
              <a:rPr lang="en-US" sz="1600" b="1" dirty="0"/>
              <a:t>2015</a:t>
            </a:r>
            <a:r>
              <a:rPr lang="en-US" sz="1600" dirty="0"/>
              <a:t>).</a:t>
            </a:r>
          </a:p>
          <a:p>
            <a:r>
              <a:rPr lang="en-US" sz="1600" dirty="0"/>
              <a:t>     * Equal contribution</a:t>
            </a:r>
          </a:p>
        </p:txBody>
      </p:sp>
      <p:pic>
        <p:nvPicPr>
          <p:cNvPr id="2" name="Picture 1" descr="NatureMethods_figure_1c.t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7649" y="1155699"/>
            <a:ext cx="5055305" cy="4094661"/>
          </a:xfrm>
          <a:prstGeom prst="rect">
            <a:avLst/>
          </a:prstGeom>
        </p:spPr>
      </p:pic>
    </p:spTree>
    <p:extLst>
      <p:ext uri="{BB962C8B-B14F-4D97-AF65-F5344CB8AC3E}">
        <p14:creationId xmlns:p14="http://schemas.microsoft.com/office/powerpoint/2010/main" val="16739781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062" y="2065638"/>
            <a:ext cx="1964531" cy="1134666"/>
          </a:xfrm>
          <a:prstGeom prst="rect">
            <a:avLst/>
          </a:prstGeom>
          <a:noFill/>
          <a:ln w="25400">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2875" y="36695"/>
            <a:ext cx="9074416" cy="1077218"/>
          </a:xfrm>
          <a:prstGeom prst="rect">
            <a:avLst/>
          </a:prstGeom>
          <a:noFill/>
        </p:spPr>
        <p:txBody>
          <a:bodyPr wrap="square" rtlCol="0">
            <a:spAutoFit/>
          </a:bodyPr>
          <a:lstStyle/>
          <a:p>
            <a:r>
              <a:rPr lang="en-US" sz="3200" b="1" dirty="0" smtClean="0">
                <a:latin typeface="Arial"/>
                <a:cs typeface="Arial"/>
              </a:rPr>
              <a:t>Correlate RNA </a:t>
            </a:r>
            <a:r>
              <a:rPr lang="en-US" sz="3200" b="1" dirty="0">
                <a:latin typeface="Arial"/>
                <a:cs typeface="Arial"/>
              </a:rPr>
              <a:t>modifications with their </a:t>
            </a:r>
            <a:r>
              <a:rPr lang="en-US" sz="3200" b="1" dirty="0" smtClean="0">
                <a:latin typeface="Arial"/>
                <a:cs typeface="Arial"/>
              </a:rPr>
              <a:t>biological </a:t>
            </a:r>
            <a:r>
              <a:rPr lang="en-US" sz="3200" b="1" dirty="0">
                <a:latin typeface="Arial"/>
                <a:cs typeface="Arial"/>
              </a:rPr>
              <a:t>functions </a:t>
            </a:r>
          </a:p>
        </p:txBody>
      </p:sp>
      <p:pic>
        <p:nvPicPr>
          <p:cNvPr id="6" name="Picture 5" descr="wayne_footer.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709" y="6380277"/>
            <a:ext cx="9144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wayne_footer.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107293"/>
            <a:ext cx="9144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55768" y="1420781"/>
            <a:ext cx="7527946" cy="5509200"/>
          </a:xfrm>
          <a:prstGeom prst="rect">
            <a:avLst/>
          </a:prstGeom>
          <a:noFill/>
        </p:spPr>
        <p:txBody>
          <a:bodyPr wrap="square" rtlCol="0">
            <a:spAutoFit/>
          </a:bodyPr>
          <a:lstStyle/>
          <a:p>
            <a:pPr marL="457200" indent="-457200">
              <a:buFont typeface="Arial"/>
              <a:buChar char="•"/>
            </a:pPr>
            <a:r>
              <a:rPr lang="en-US" sz="3200" dirty="0" smtClean="0"/>
              <a:t>Sample comparing analysis (Urban/Rural)</a:t>
            </a:r>
          </a:p>
          <a:p>
            <a:pPr marL="457200" indent="-457200">
              <a:buFont typeface="Arial"/>
              <a:buChar char="•"/>
            </a:pPr>
            <a:endParaRPr lang="en-US" sz="3200" dirty="0"/>
          </a:p>
          <a:p>
            <a:pPr marL="457200" indent="-457200">
              <a:buFont typeface="Arial"/>
              <a:buChar char="•"/>
            </a:pPr>
            <a:r>
              <a:rPr lang="en-US" sz="3200" dirty="0" smtClean="0"/>
              <a:t>RNA modifications/other molecular biomarkers</a:t>
            </a:r>
          </a:p>
          <a:p>
            <a:pPr marL="457200" indent="-457200">
              <a:buFont typeface="Arial"/>
              <a:buChar char="•"/>
            </a:pPr>
            <a:endParaRPr lang="en-US" sz="3200" dirty="0"/>
          </a:p>
          <a:p>
            <a:pPr marL="457200" indent="-457200">
              <a:buFont typeface="Arial"/>
              <a:buChar char="•"/>
            </a:pPr>
            <a:r>
              <a:rPr lang="en-US" sz="3200" dirty="0" smtClean="0"/>
              <a:t>Indicators for early disease diagnosis</a:t>
            </a:r>
          </a:p>
          <a:p>
            <a:pPr marL="457200" indent="-457200">
              <a:buFont typeface="Arial"/>
              <a:buChar char="•"/>
            </a:pPr>
            <a:endParaRPr lang="en-US" sz="3200" dirty="0"/>
          </a:p>
          <a:p>
            <a:pPr marL="457200" indent="-457200">
              <a:buFont typeface="Arial"/>
              <a:buChar char="•"/>
            </a:pPr>
            <a:r>
              <a:rPr lang="en-US" sz="3200" dirty="0"/>
              <a:t>better understand and manage the impact of megacities on </a:t>
            </a:r>
            <a:r>
              <a:rPr lang="en-US" sz="3200" dirty="0" smtClean="0"/>
              <a:t>our life and  </a:t>
            </a:r>
            <a:r>
              <a:rPr lang="en-US" sz="3200" dirty="0"/>
              <a:t>ecosystems</a:t>
            </a:r>
          </a:p>
          <a:p>
            <a:pPr marL="457200" indent="-457200">
              <a:buFont typeface="Arial"/>
              <a:buChar char="•"/>
            </a:pPr>
            <a:endParaRPr lang="en-US" sz="3200" dirty="0"/>
          </a:p>
        </p:txBody>
      </p:sp>
    </p:spTree>
    <p:extLst>
      <p:ext uri="{BB962C8B-B14F-4D97-AF65-F5344CB8AC3E}">
        <p14:creationId xmlns:p14="http://schemas.microsoft.com/office/powerpoint/2010/main" val="175846230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NYIT_L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3468" y="5605464"/>
            <a:ext cx="1188785" cy="1188785"/>
          </a:xfrm>
          <a:prstGeom prst="rect">
            <a:avLst/>
          </a:prstGeom>
        </p:spPr>
      </p:pic>
      <p:sp>
        <p:nvSpPr>
          <p:cNvPr id="76801" name="Rectangle 2"/>
          <p:cNvSpPr>
            <a:spLocks noGrp="1" noChangeArrowheads="1"/>
          </p:cNvSpPr>
          <p:nvPr>
            <p:ph type="title"/>
          </p:nvPr>
        </p:nvSpPr>
        <p:spPr>
          <a:xfrm>
            <a:off x="609600" y="-328613"/>
            <a:ext cx="8229600" cy="1143001"/>
          </a:xfrm>
        </p:spPr>
        <p:txBody>
          <a:bodyPr/>
          <a:lstStyle/>
          <a:p>
            <a:pPr eaLnBrk="1" hangingPunct="1"/>
            <a:r>
              <a:rPr lang="en-US" dirty="0">
                <a:ea typeface="ＭＳ Ｐゴシック" charset="0"/>
                <a:cs typeface="ＭＳ Ｐゴシック" charset="0"/>
              </a:rPr>
              <a:t>Acknowledgements</a:t>
            </a:r>
          </a:p>
        </p:txBody>
      </p:sp>
      <p:sp>
        <p:nvSpPr>
          <p:cNvPr id="76803" name="Rectangle 3"/>
          <p:cNvSpPr>
            <a:spLocks noChangeArrowheads="1"/>
          </p:cNvSpPr>
          <p:nvPr/>
        </p:nvSpPr>
        <p:spPr bwMode="auto">
          <a:xfrm>
            <a:off x="321052" y="3390023"/>
            <a:ext cx="8287169" cy="2276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2"/>
          <a:lstStyle/>
          <a:p>
            <a:pPr>
              <a:lnSpc>
                <a:spcPct val="90000"/>
              </a:lnSpc>
              <a:spcBef>
                <a:spcPct val="20000"/>
              </a:spcBef>
            </a:pPr>
            <a:r>
              <a:rPr lang="en-US" sz="2000" b="1" dirty="0" smtClean="0">
                <a:latin typeface="+mj-lt"/>
                <a:cs typeface="Arial"/>
              </a:rPr>
              <a:t>Collaborators:</a:t>
            </a:r>
          </a:p>
          <a:p>
            <a:pPr>
              <a:lnSpc>
                <a:spcPct val="90000"/>
              </a:lnSpc>
              <a:spcBef>
                <a:spcPct val="20000"/>
              </a:spcBef>
            </a:pPr>
            <a:endParaRPr lang="en-US" sz="2000" b="1" dirty="0" smtClean="0">
              <a:latin typeface="+mj-lt"/>
              <a:cs typeface="Arial"/>
            </a:endParaRPr>
          </a:p>
          <a:p>
            <a:pPr marL="285750" indent="-285750">
              <a:lnSpc>
                <a:spcPct val="90000"/>
              </a:lnSpc>
              <a:spcBef>
                <a:spcPct val="20000"/>
              </a:spcBef>
              <a:buFont typeface="Wingdings" charset="2"/>
              <a:buChar char="§"/>
            </a:pPr>
            <a:r>
              <a:rPr lang="en-US" sz="2000" dirty="0">
                <a:latin typeface="+mj-lt"/>
                <a:cs typeface="Arial"/>
              </a:rPr>
              <a:t>Prof. </a:t>
            </a:r>
            <a:r>
              <a:rPr lang="en-US" sz="2000" dirty="0" err="1">
                <a:latin typeface="+mj-lt"/>
                <a:cs typeface="Arial"/>
              </a:rPr>
              <a:t>Samie</a:t>
            </a:r>
            <a:r>
              <a:rPr lang="en-US" sz="2000" dirty="0">
                <a:latin typeface="+mj-lt"/>
                <a:cs typeface="Arial"/>
              </a:rPr>
              <a:t> R. Jaffrey  (Cornel Medical School</a:t>
            </a:r>
            <a:r>
              <a:rPr lang="en-US" sz="2000" dirty="0" smtClean="0">
                <a:latin typeface="+mj-lt"/>
                <a:cs typeface="Arial"/>
              </a:rPr>
              <a:t>)</a:t>
            </a:r>
          </a:p>
          <a:p>
            <a:pPr marL="285750" indent="-285750">
              <a:lnSpc>
                <a:spcPct val="90000"/>
              </a:lnSpc>
              <a:spcBef>
                <a:spcPct val="20000"/>
              </a:spcBef>
              <a:buFont typeface="Wingdings" charset="2"/>
              <a:buChar char="§"/>
            </a:pPr>
            <a:r>
              <a:rPr lang="en-US" sz="2000" dirty="0" smtClean="0">
                <a:latin typeface="+mj-lt"/>
                <a:cs typeface="Arial"/>
              </a:rPr>
              <a:t>Prof</a:t>
            </a:r>
            <a:r>
              <a:rPr lang="en-US" sz="2000" dirty="0">
                <a:latin typeface="+mj-lt"/>
                <a:cs typeface="Arial"/>
              </a:rPr>
              <a:t>. </a:t>
            </a:r>
            <a:r>
              <a:rPr lang="en-US" sz="2000" dirty="0" err="1">
                <a:latin typeface="+mj-lt"/>
                <a:cs typeface="Arial"/>
              </a:rPr>
              <a:t>Luísa</a:t>
            </a:r>
            <a:r>
              <a:rPr lang="en-US" sz="2000" dirty="0">
                <a:latin typeface="+mj-lt"/>
                <a:cs typeface="Arial"/>
              </a:rPr>
              <a:t> Miranda </a:t>
            </a:r>
            <a:r>
              <a:rPr lang="en-US" sz="2000" dirty="0" err="1">
                <a:latin typeface="+mj-lt"/>
                <a:cs typeface="Arial"/>
              </a:rPr>
              <a:t>Figueiredo</a:t>
            </a:r>
            <a:r>
              <a:rPr lang="en-US" sz="2000" dirty="0">
                <a:latin typeface="+mj-lt"/>
                <a:cs typeface="Arial"/>
              </a:rPr>
              <a:t> (HHMI, IMM, Portugal</a:t>
            </a:r>
            <a:r>
              <a:rPr lang="en-US" sz="2000" dirty="0" smtClean="0">
                <a:latin typeface="+mj-lt"/>
                <a:cs typeface="Arial"/>
              </a:rPr>
              <a:t>)</a:t>
            </a:r>
            <a:endParaRPr lang="en-US" sz="2000" b="1" dirty="0" smtClean="0">
              <a:latin typeface="+mj-lt"/>
              <a:cs typeface="Arial"/>
            </a:endParaRPr>
          </a:p>
          <a:p>
            <a:pPr marL="285750" indent="-285750">
              <a:lnSpc>
                <a:spcPct val="90000"/>
              </a:lnSpc>
              <a:spcBef>
                <a:spcPct val="20000"/>
              </a:spcBef>
              <a:buFont typeface="Wingdings" charset="2"/>
              <a:buChar char="§"/>
            </a:pPr>
            <a:endParaRPr lang="en-US" sz="2000" dirty="0" smtClean="0">
              <a:latin typeface="+mj-lt"/>
              <a:cs typeface="Arial"/>
            </a:endParaRPr>
          </a:p>
          <a:p>
            <a:pPr marL="285750" indent="-285750">
              <a:lnSpc>
                <a:spcPct val="90000"/>
              </a:lnSpc>
              <a:spcBef>
                <a:spcPct val="20000"/>
              </a:spcBef>
              <a:buFont typeface="Wingdings" charset="2"/>
              <a:buChar char="§"/>
            </a:pPr>
            <a:endParaRPr lang="en-US" sz="2000" dirty="0" smtClean="0">
              <a:latin typeface="+mj-lt"/>
              <a:cs typeface="Arial"/>
            </a:endParaRPr>
          </a:p>
          <a:p>
            <a:pPr marL="285750" indent="-285750">
              <a:lnSpc>
                <a:spcPct val="90000"/>
              </a:lnSpc>
              <a:spcBef>
                <a:spcPct val="20000"/>
              </a:spcBef>
              <a:buFont typeface="Wingdings" charset="2"/>
              <a:buChar char="§"/>
            </a:pPr>
            <a:endParaRPr lang="en-US" sz="2000" dirty="0" smtClean="0">
              <a:latin typeface="+mj-lt"/>
              <a:cs typeface="Arial"/>
            </a:endParaRPr>
          </a:p>
          <a:p>
            <a:pPr marL="285750" indent="-285750">
              <a:lnSpc>
                <a:spcPct val="90000"/>
              </a:lnSpc>
              <a:spcBef>
                <a:spcPct val="20000"/>
              </a:spcBef>
              <a:buFont typeface="Wingdings" charset="2"/>
              <a:buChar char="§"/>
            </a:pPr>
            <a:r>
              <a:rPr lang="en-US" sz="2000" dirty="0" smtClean="0">
                <a:latin typeface="+mj-lt"/>
                <a:cs typeface="Arial"/>
              </a:rPr>
              <a:t>Dr. Katherine </a:t>
            </a:r>
            <a:r>
              <a:rPr lang="en-US" sz="2000" dirty="0" err="1" smtClean="0">
                <a:latin typeface="+mj-lt"/>
                <a:cs typeface="Arial"/>
              </a:rPr>
              <a:t>Kellersberger</a:t>
            </a:r>
            <a:r>
              <a:rPr lang="en-US" sz="2000" dirty="0" smtClean="0">
                <a:latin typeface="+mj-lt"/>
                <a:cs typeface="Arial"/>
              </a:rPr>
              <a:t> (</a:t>
            </a:r>
            <a:r>
              <a:rPr lang="en-US" sz="2000" dirty="0" err="1" smtClean="0">
                <a:latin typeface="+mj-lt"/>
                <a:cs typeface="Arial"/>
              </a:rPr>
              <a:t>Bruker</a:t>
            </a:r>
            <a:r>
              <a:rPr lang="en-US" sz="2000" dirty="0" smtClean="0">
                <a:latin typeface="+mj-lt"/>
                <a:cs typeface="Arial"/>
              </a:rPr>
              <a:t> </a:t>
            </a:r>
            <a:r>
              <a:rPr lang="en-US" sz="2000" dirty="0" err="1" smtClean="0">
                <a:latin typeface="+mj-lt"/>
                <a:cs typeface="Arial"/>
              </a:rPr>
              <a:t>Daltonics</a:t>
            </a:r>
            <a:r>
              <a:rPr lang="en-US" sz="2000" dirty="0" smtClean="0">
                <a:latin typeface="+mj-lt"/>
                <a:cs typeface="Arial"/>
              </a:rPr>
              <a:t>) </a:t>
            </a:r>
          </a:p>
          <a:p>
            <a:pPr marL="285750" indent="-285750">
              <a:buFont typeface="Wingdings" charset="2"/>
              <a:buChar char="§"/>
            </a:pPr>
            <a:endParaRPr lang="en-US" sz="2000" dirty="0" smtClean="0">
              <a:latin typeface="+mj-lt"/>
              <a:cs typeface="Arial"/>
            </a:endParaRPr>
          </a:p>
          <a:p>
            <a:pPr marL="285750" indent="-285750">
              <a:buFont typeface="Wingdings" charset="2"/>
              <a:buChar char="§"/>
            </a:pPr>
            <a:r>
              <a:rPr lang="en-US" sz="2000" dirty="0" smtClean="0">
                <a:latin typeface="+mj-lt"/>
                <a:cs typeface="Arial"/>
              </a:rPr>
              <a:t>Professor </a:t>
            </a:r>
            <a:r>
              <a:rPr lang="en-US" sz="2000" dirty="0" err="1" smtClean="0">
                <a:latin typeface="+mj-lt"/>
                <a:cs typeface="Arial"/>
              </a:rPr>
              <a:t>Wenjia</a:t>
            </a:r>
            <a:r>
              <a:rPr lang="en-US" sz="2000" dirty="0" smtClean="0">
                <a:latin typeface="+mj-lt"/>
                <a:cs typeface="Arial"/>
              </a:rPr>
              <a:t> Li (NYIT)</a:t>
            </a:r>
          </a:p>
          <a:p>
            <a:pPr marL="285750" indent="-285750">
              <a:buFont typeface="Wingdings" charset="2"/>
              <a:buChar char="§"/>
            </a:pPr>
            <a:endParaRPr lang="en-US" sz="2000" dirty="0">
              <a:latin typeface="+mj-lt"/>
              <a:cs typeface="Arial"/>
            </a:endParaRPr>
          </a:p>
          <a:p>
            <a:pPr marL="342900" indent="-342900">
              <a:lnSpc>
                <a:spcPct val="90000"/>
              </a:lnSpc>
              <a:spcBef>
                <a:spcPct val="20000"/>
              </a:spcBef>
              <a:buFont typeface="Wingdings" charset="2"/>
              <a:buChar char="§"/>
            </a:pPr>
            <a:endParaRPr lang="en-US" sz="2000" dirty="0" smtClean="0">
              <a:latin typeface="+mj-lt"/>
            </a:endParaRPr>
          </a:p>
          <a:p>
            <a:pPr marL="342900" indent="-342900">
              <a:lnSpc>
                <a:spcPct val="90000"/>
              </a:lnSpc>
              <a:spcBef>
                <a:spcPct val="20000"/>
              </a:spcBef>
              <a:buFont typeface="Arial" charset="0"/>
              <a:buChar char="•"/>
            </a:pPr>
            <a:endParaRPr lang="en-US" sz="2000" dirty="0">
              <a:latin typeface="+mj-lt"/>
            </a:endParaRPr>
          </a:p>
          <a:p>
            <a:pPr>
              <a:lnSpc>
                <a:spcPct val="90000"/>
              </a:lnSpc>
              <a:spcBef>
                <a:spcPct val="20000"/>
              </a:spcBef>
            </a:pPr>
            <a:endParaRPr lang="en-US" sz="2000" dirty="0">
              <a:latin typeface="+mj-lt"/>
            </a:endParaRPr>
          </a:p>
        </p:txBody>
      </p:sp>
      <p:pic>
        <p:nvPicPr>
          <p:cNvPr id="76804" name="Picture 8" descr="Harvard Medical School imag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8363" y="5781064"/>
            <a:ext cx="754592" cy="905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6" name="Picture 10" descr="MGH imag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1311" y="5732585"/>
            <a:ext cx="962758" cy="1125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053025" y="1976727"/>
            <a:ext cx="4562689" cy="584776"/>
          </a:xfrm>
          <a:prstGeom prst="rect">
            <a:avLst/>
          </a:prstGeom>
        </p:spPr>
        <p:txBody>
          <a:bodyPr wrap="square">
            <a:spAutoFit/>
          </a:bodyPr>
          <a:lstStyle/>
          <a:p>
            <a:r>
              <a:rPr lang="en-US" sz="2000" b="1" dirty="0" smtClean="0">
                <a:latin typeface="+mj-lt"/>
                <a:cs typeface="Calibri"/>
              </a:rPr>
              <a:t>Professor </a:t>
            </a:r>
            <a:r>
              <a:rPr lang="en-US" sz="2000" b="1" dirty="0" err="1">
                <a:latin typeface="+mj-lt"/>
                <a:cs typeface="Calibri"/>
              </a:rPr>
              <a:t>Jingyue</a:t>
            </a:r>
            <a:r>
              <a:rPr lang="en-US" sz="2000" b="1" dirty="0">
                <a:latin typeface="+mj-lt"/>
                <a:cs typeface="Calibri"/>
              </a:rPr>
              <a:t> </a:t>
            </a:r>
            <a:r>
              <a:rPr lang="en-US" sz="2000" b="1" dirty="0" err="1" smtClean="0">
                <a:latin typeface="+mj-lt"/>
                <a:cs typeface="Calibri"/>
              </a:rPr>
              <a:t>Ju</a:t>
            </a:r>
            <a:r>
              <a:rPr lang="en-US" sz="2000" b="1" dirty="0" smtClean="0">
                <a:latin typeface="+mj-lt"/>
                <a:cs typeface="Calibri"/>
              </a:rPr>
              <a:t> (Columbia)</a:t>
            </a:r>
            <a:endParaRPr lang="en-US" sz="2000" b="1" dirty="0">
              <a:latin typeface="+mj-lt"/>
              <a:cs typeface="Calibri"/>
            </a:endParaRPr>
          </a:p>
          <a:p>
            <a:endParaRPr lang="en-US" sz="1200" dirty="0" smtClean="0">
              <a:latin typeface="+mj-lt"/>
              <a:cs typeface="Calibri"/>
            </a:endParaRPr>
          </a:p>
        </p:txBody>
      </p:sp>
      <p:graphicFrame>
        <p:nvGraphicFramePr>
          <p:cNvPr id="12" name="Object 8"/>
          <p:cNvGraphicFramePr>
            <a:graphicFrameLocks noChangeAspect="1"/>
          </p:cNvGraphicFramePr>
          <p:nvPr>
            <p:extLst>
              <p:ext uri="{D42A27DB-BD31-4B8C-83A1-F6EECF244321}">
                <p14:modId xmlns:p14="http://schemas.microsoft.com/office/powerpoint/2010/main" val="3609206746"/>
              </p:ext>
            </p:extLst>
          </p:nvPr>
        </p:nvGraphicFramePr>
        <p:xfrm>
          <a:off x="7972425" y="5781064"/>
          <a:ext cx="866775" cy="619125"/>
        </p:xfrm>
        <a:graphic>
          <a:graphicData uri="http://schemas.openxmlformats.org/presentationml/2006/ole">
            <mc:AlternateContent xmlns:mc="http://schemas.openxmlformats.org/markup-compatibility/2006">
              <mc:Choice xmlns:v="urn:schemas-microsoft-com:vml" Requires="v">
                <p:oleObj spid="_x0000_s4334" r:id="rId7" imgW="863188" imgH="622003" progId="">
                  <p:embed/>
                </p:oleObj>
              </mc:Choice>
              <mc:Fallback>
                <p:oleObj r:id="rId7" imgW="863188" imgH="622003"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72425" y="5781064"/>
                        <a:ext cx="866775" cy="619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3" name="Picture 5" descr="wayne_footer.gi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5399129"/>
            <a:ext cx="9144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descr="wayne_footer.gi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557700"/>
            <a:ext cx="9144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5053025" y="2579646"/>
            <a:ext cx="3987164" cy="374461"/>
          </a:xfrm>
          <a:prstGeom prst="rect">
            <a:avLst/>
          </a:prstGeom>
        </p:spPr>
        <p:txBody>
          <a:bodyPr wrap="none">
            <a:spAutoFit/>
          </a:bodyPr>
          <a:lstStyle/>
          <a:p>
            <a:pPr>
              <a:lnSpc>
                <a:spcPct val="90000"/>
              </a:lnSpc>
              <a:defRPr/>
            </a:pPr>
            <a:r>
              <a:rPr lang="en-US" sz="2000" b="1" dirty="0">
                <a:latin typeface="+mj-lt"/>
                <a:ea typeface="ＭＳ Ｐゴシック" charset="0"/>
                <a:cs typeface="ＭＳ Ｐゴシック" charset="0"/>
              </a:rPr>
              <a:t>Professor Jack W. </a:t>
            </a:r>
            <a:r>
              <a:rPr lang="en-US" sz="2000" b="1" dirty="0" err="1" smtClean="0">
                <a:latin typeface="+mj-lt"/>
                <a:ea typeface="ＭＳ Ｐゴシック" charset="0"/>
                <a:cs typeface="ＭＳ Ｐゴシック" charset="0"/>
              </a:rPr>
              <a:t>Szostak</a:t>
            </a:r>
            <a:r>
              <a:rPr lang="en-US" sz="2000" b="1" dirty="0" smtClean="0">
                <a:latin typeface="+mj-lt"/>
                <a:ea typeface="ＭＳ Ｐゴシック" charset="0"/>
                <a:cs typeface="ＭＳ Ｐゴシック" charset="0"/>
              </a:rPr>
              <a:t> (Harvard)</a:t>
            </a:r>
            <a:endParaRPr lang="en-US" sz="2000" b="1" dirty="0">
              <a:latin typeface="+mj-lt"/>
              <a:ea typeface="ＭＳ Ｐゴシック" charset="0"/>
              <a:cs typeface="ＭＳ Ｐゴシック" charset="0"/>
            </a:endParaRPr>
          </a:p>
        </p:txBody>
      </p:sp>
      <p:sp>
        <p:nvSpPr>
          <p:cNvPr id="17" name="Rectangle 16"/>
          <p:cNvSpPr/>
          <p:nvPr/>
        </p:nvSpPr>
        <p:spPr>
          <a:xfrm>
            <a:off x="209551" y="969714"/>
            <a:ext cx="3935942" cy="2405787"/>
          </a:xfrm>
          <a:prstGeom prst="rect">
            <a:avLst/>
          </a:prstGeom>
        </p:spPr>
        <p:txBody>
          <a:bodyPr wrap="square">
            <a:spAutoFit/>
          </a:bodyPr>
          <a:lstStyle/>
          <a:p>
            <a:pPr lvl="0">
              <a:lnSpc>
                <a:spcPct val="90000"/>
              </a:lnSpc>
              <a:spcBef>
                <a:spcPct val="20000"/>
              </a:spcBef>
              <a:defRPr/>
            </a:pPr>
            <a:r>
              <a:rPr lang="en-US" sz="2000" b="1" dirty="0" smtClean="0">
                <a:solidFill>
                  <a:prstClr val="black"/>
                </a:solidFill>
                <a:latin typeface="+mj-lt"/>
                <a:ea typeface="ＭＳ Ｐゴシック" charset="0"/>
                <a:cs typeface="ＭＳ Ｐゴシック" charset="0"/>
              </a:rPr>
              <a:t>New York Institute of Technology</a:t>
            </a:r>
          </a:p>
          <a:p>
            <a:pPr marL="342900" lvl="0" indent="-342900">
              <a:lnSpc>
                <a:spcPct val="90000"/>
              </a:lnSpc>
              <a:spcBef>
                <a:spcPct val="20000"/>
              </a:spcBef>
              <a:buFont typeface="Wingdings" charset="2"/>
              <a:buChar char="§"/>
              <a:defRPr/>
            </a:pPr>
            <a:r>
              <a:rPr lang="en-US" sz="2000" dirty="0" err="1" smtClean="0">
                <a:solidFill>
                  <a:prstClr val="black"/>
                </a:solidFill>
                <a:latin typeface="+mj-lt"/>
                <a:ea typeface="ＭＳ Ｐゴシック" charset="0"/>
                <a:cs typeface="ＭＳ Ｐゴシック" charset="0"/>
              </a:rPr>
              <a:t>Aerith</a:t>
            </a:r>
            <a:r>
              <a:rPr lang="en-US" sz="2000" dirty="0" smtClean="0">
                <a:solidFill>
                  <a:prstClr val="black"/>
                </a:solidFill>
                <a:latin typeface="+mj-lt"/>
                <a:ea typeface="ＭＳ Ｐゴシック" charset="0"/>
                <a:cs typeface="ＭＳ Ｐゴシック" charset="0"/>
              </a:rPr>
              <a:t> Lin</a:t>
            </a:r>
          </a:p>
          <a:p>
            <a:pPr marL="342900" indent="-342900">
              <a:lnSpc>
                <a:spcPct val="90000"/>
              </a:lnSpc>
              <a:spcBef>
                <a:spcPct val="20000"/>
              </a:spcBef>
              <a:buFont typeface="Wingdings" charset="2"/>
              <a:buChar char="§"/>
              <a:defRPr/>
            </a:pPr>
            <a:r>
              <a:rPr lang="en-US" sz="2000" dirty="0" smtClean="0">
                <a:solidFill>
                  <a:prstClr val="black"/>
                </a:solidFill>
                <a:latin typeface="+mj-lt"/>
                <a:ea typeface="ＭＳ Ｐゴシック" charset="0"/>
                <a:cs typeface="ＭＳ Ｐゴシック" charset="0"/>
              </a:rPr>
              <a:t>Sophie Liao</a:t>
            </a:r>
          </a:p>
          <a:p>
            <a:pPr marL="342900" indent="-342900">
              <a:lnSpc>
                <a:spcPct val="90000"/>
              </a:lnSpc>
              <a:spcBef>
                <a:spcPct val="20000"/>
              </a:spcBef>
              <a:buFont typeface="Wingdings" charset="2"/>
              <a:buChar char="§"/>
              <a:defRPr/>
            </a:pPr>
            <a:r>
              <a:rPr lang="en-US" sz="2000" dirty="0" smtClean="0">
                <a:solidFill>
                  <a:prstClr val="black"/>
                </a:solidFill>
                <a:latin typeface="+mj-lt"/>
                <a:ea typeface="ＭＳ Ｐゴシック" charset="0"/>
                <a:cs typeface="ＭＳ Ｐゴシック" charset="0"/>
              </a:rPr>
              <a:t>Nathalie </a:t>
            </a:r>
            <a:r>
              <a:rPr lang="en-US" sz="2000" dirty="0" err="1" smtClean="0">
                <a:solidFill>
                  <a:prstClr val="black"/>
                </a:solidFill>
                <a:latin typeface="+mj-lt"/>
                <a:ea typeface="ＭＳ Ｐゴシック" charset="0"/>
                <a:cs typeface="ＭＳ Ｐゴシック" charset="0"/>
              </a:rPr>
              <a:t>Cadacio</a:t>
            </a:r>
            <a:endParaRPr lang="en-US" sz="2000" dirty="0" smtClean="0">
              <a:solidFill>
                <a:prstClr val="black"/>
              </a:solidFill>
              <a:latin typeface="+mj-lt"/>
              <a:ea typeface="ＭＳ Ｐゴシック" charset="0"/>
              <a:cs typeface="ＭＳ Ｐゴシック" charset="0"/>
            </a:endParaRPr>
          </a:p>
          <a:p>
            <a:pPr marL="342900" indent="-342900">
              <a:lnSpc>
                <a:spcPct val="90000"/>
              </a:lnSpc>
              <a:spcBef>
                <a:spcPct val="20000"/>
              </a:spcBef>
              <a:buFont typeface="Wingdings" charset="2"/>
              <a:buChar char="§"/>
              <a:defRPr/>
            </a:pPr>
            <a:r>
              <a:rPr lang="en-US" sz="2000" dirty="0" smtClean="0">
                <a:solidFill>
                  <a:prstClr val="black"/>
                </a:solidFill>
                <a:latin typeface="+mj-lt"/>
                <a:ea typeface="ＭＳ Ｐゴシック" charset="0"/>
                <a:cs typeface="ＭＳ Ｐゴシック" charset="0"/>
              </a:rPr>
              <a:t>Jack </a:t>
            </a:r>
            <a:r>
              <a:rPr lang="en-US" sz="2000" dirty="0" err="1" smtClean="0">
                <a:solidFill>
                  <a:prstClr val="black"/>
                </a:solidFill>
                <a:latin typeface="+mj-lt"/>
                <a:ea typeface="ＭＳ Ｐゴシック" charset="0"/>
                <a:cs typeface="ＭＳ Ｐゴシック" charset="0"/>
              </a:rPr>
              <a:t>Godomar</a:t>
            </a:r>
            <a:endParaRPr lang="en-US" sz="2000" dirty="0">
              <a:solidFill>
                <a:prstClr val="black"/>
              </a:solidFill>
              <a:latin typeface="+mj-lt"/>
              <a:ea typeface="ＭＳ Ｐゴシック" charset="0"/>
              <a:cs typeface="ＭＳ Ｐゴシック" charset="0"/>
            </a:endParaRPr>
          </a:p>
          <a:p>
            <a:pPr marL="342900" indent="-342900">
              <a:lnSpc>
                <a:spcPct val="90000"/>
              </a:lnSpc>
              <a:spcBef>
                <a:spcPct val="20000"/>
              </a:spcBef>
              <a:buFont typeface="Wingdings" charset="2"/>
              <a:buChar char="§"/>
              <a:defRPr/>
            </a:pPr>
            <a:endParaRPr lang="en-US" sz="2000" dirty="0">
              <a:solidFill>
                <a:prstClr val="black"/>
              </a:solidFill>
              <a:latin typeface="+mj-lt"/>
              <a:ea typeface="ＭＳ Ｐゴシック" charset="0"/>
              <a:cs typeface="ＭＳ Ｐゴシック" charset="0"/>
            </a:endParaRPr>
          </a:p>
          <a:p>
            <a:pPr marL="342900" lvl="0" indent="-342900">
              <a:lnSpc>
                <a:spcPct val="90000"/>
              </a:lnSpc>
              <a:spcBef>
                <a:spcPct val="20000"/>
              </a:spcBef>
              <a:buFont typeface="Wingdings" charset="2"/>
              <a:buChar char="§"/>
              <a:defRPr/>
            </a:pPr>
            <a:endParaRPr lang="en-US" sz="2000" dirty="0">
              <a:solidFill>
                <a:prstClr val="black"/>
              </a:solidFill>
              <a:latin typeface="+mj-lt"/>
              <a:ea typeface="ＭＳ Ｐゴシック" charset="0"/>
              <a:cs typeface="ＭＳ Ｐゴシック" charset="0"/>
            </a:endParaRPr>
          </a:p>
        </p:txBody>
      </p:sp>
      <p:pic>
        <p:nvPicPr>
          <p:cNvPr id="9" name="Picture 8"/>
          <p:cNvPicPr>
            <a:picLocks noChangeAspect="1"/>
          </p:cNvPicPr>
          <p:nvPr/>
        </p:nvPicPr>
        <p:blipFill>
          <a:blip r:embed="rId10"/>
          <a:stretch>
            <a:fillRect/>
          </a:stretch>
        </p:blipFill>
        <p:spPr>
          <a:xfrm>
            <a:off x="209551" y="5692439"/>
            <a:ext cx="1165561" cy="1165561"/>
          </a:xfrm>
          <a:prstGeom prst="rect">
            <a:avLst/>
          </a:prstGeom>
        </p:spPr>
      </p:pic>
      <p:pic>
        <p:nvPicPr>
          <p:cNvPr id="15" name="Picture 9" descr="HHMI_imag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20609" y="6025153"/>
            <a:ext cx="1549398" cy="375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738499" y="969714"/>
            <a:ext cx="3685624" cy="346249"/>
          </a:xfrm>
          <a:prstGeom prst="rect">
            <a:avLst/>
          </a:prstGeom>
        </p:spPr>
        <p:txBody>
          <a:bodyPr wrap="none">
            <a:spAutoFit/>
          </a:bodyPr>
          <a:lstStyle/>
          <a:p>
            <a:pPr marL="342900" indent="-342900">
              <a:lnSpc>
                <a:spcPct val="90000"/>
              </a:lnSpc>
              <a:spcBef>
                <a:spcPct val="20000"/>
              </a:spcBef>
              <a:buFont typeface="Wingdings" charset="2"/>
              <a:buChar char="§"/>
              <a:defRPr/>
            </a:pPr>
            <a:r>
              <a:rPr lang="en-US" dirty="0">
                <a:ea typeface="ＭＳ Ｐゴシック" charset="0"/>
                <a:cs typeface="ＭＳ Ｐゴシック" charset="0"/>
              </a:rPr>
              <a:t>Chun Pong (James) Tam (</a:t>
            </a:r>
            <a:r>
              <a:rPr lang="en-US" b="1" dirty="0">
                <a:ea typeface="ＭＳ Ｐゴシック" charset="0"/>
                <a:cs typeface="ＭＳ Ｐゴシック" charset="0"/>
              </a:rPr>
              <a:t>Harvard</a:t>
            </a:r>
            <a:r>
              <a:rPr lang="en-US" dirty="0">
                <a:ea typeface="ＭＳ Ｐゴシック" charset="0"/>
                <a:cs typeface="ＭＳ Ｐゴシック" charset="0"/>
              </a:rPr>
              <a:t>)</a:t>
            </a:r>
          </a:p>
        </p:txBody>
      </p:sp>
    </p:spTree>
    <p:extLst>
      <p:ext uri="{BB962C8B-B14F-4D97-AF65-F5344CB8AC3E}">
        <p14:creationId xmlns:p14="http://schemas.microsoft.com/office/powerpoint/2010/main" val="389260466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1715"/>
            <a:ext cx="8229600" cy="1143000"/>
          </a:xfrm>
        </p:spPr>
        <p:txBody>
          <a:bodyPr>
            <a:noAutofit/>
          </a:bodyPr>
          <a:lstStyle/>
          <a:p>
            <a:r>
              <a:rPr lang="en-US" sz="3200" b="1" dirty="0" smtClean="0">
                <a:latin typeface="Calibri" charset="0"/>
                <a:ea typeface="ＭＳ Ｐゴシック" charset="0"/>
                <a:cs typeface="ＭＳ Ｐゴシック" charset="0"/>
              </a:rPr>
              <a:t>What changes </a:t>
            </a:r>
            <a:r>
              <a:rPr lang="en-US" sz="3200" b="1" dirty="0">
                <a:latin typeface="Calibri" charset="0"/>
                <a:ea typeface="ＭＳ Ｐゴシック" charset="0"/>
                <a:cs typeface="ＭＳ Ｐゴシック" charset="0"/>
              </a:rPr>
              <a:t>can </a:t>
            </a:r>
            <a:r>
              <a:rPr lang="en-US" sz="3200" b="1" dirty="0" smtClean="0">
                <a:latin typeface="Calibri" charset="0"/>
                <a:ea typeface="ＭＳ Ｐゴシック" charset="0"/>
                <a:cs typeface="ＭＳ Ｐゴシック" charset="0"/>
              </a:rPr>
              <a:t>megacities bring </a:t>
            </a:r>
            <a:r>
              <a:rPr lang="en-US" sz="3200" b="1" dirty="0">
                <a:latin typeface="Calibri" charset="0"/>
                <a:ea typeface="ＭＳ Ｐゴシック" charset="0"/>
                <a:cs typeface="ＭＳ Ｐゴシック" charset="0"/>
              </a:rPr>
              <a:t>at molecular level, especially for </a:t>
            </a:r>
            <a:r>
              <a:rPr lang="en-US" sz="3200" b="1" dirty="0" smtClean="0">
                <a:latin typeface="Calibri" charset="0"/>
                <a:ea typeface="ＭＳ Ｐゴシック" charset="0"/>
                <a:cs typeface="ＭＳ Ｐゴシック" charset="0"/>
              </a:rPr>
              <a:t>life </a:t>
            </a:r>
            <a:r>
              <a:rPr lang="en-US" sz="3200" b="1" dirty="0">
                <a:latin typeface="Calibri" charset="0"/>
                <a:ea typeface="ＭＳ Ｐゴシック" charset="0"/>
                <a:cs typeface="ＭＳ Ｐゴシック" charset="0"/>
              </a:rPr>
              <a:t>molecules like DNA/RNA</a:t>
            </a:r>
            <a:r>
              <a:rPr lang="en-US" sz="3200" b="1" dirty="0" smtClean="0">
                <a:latin typeface="Calibri" charset="0"/>
                <a:ea typeface="ＭＳ Ｐゴシック" charset="0"/>
                <a:cs typeface="ＭＳ Ｐゴシック" charset="0"/>
              </a:rPr>
              <a:t>?</a:t>
            </a:r>
            <a:endParaRPr lang="en-US" sz="3200" b="1" dirty="0"/>
          </a:p>
        </p:txBody>
      </p:sp>
      <p:pic>
        <p:nvPicPr>
          <p:cNvPr id="4" name="Picture 5" descr="wayne_footer.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186144"/>
            <a:ext cx="9144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wayne_footer.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23728"/>
            <a:ext cx="9144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321663" y="3024502"/>
            <a:ext cx="8784425" cy="1815882"/>
          </a:xfrm>
          <a:prstGeom prst="rect">
            <a:avLst/>
          </a:prstGeom>
        </p:spPr>
        <p:txBody>
          <a:bodyPr wrap="square">
            <a:spAutoFit/>
          </a:bodyPr>
          <a:lstStyle/>
          <a:p>
            <a:r>
              <a:rPr lang="en-US" sz="2800" b="1" dirty="0" smtClean="0"/>
              <a:t>such </a:t>
            </a:r>
            <a:r>
              <a:rPr lang="en-US" sz="2800" b="1" dirty="0"/>
              <a:t>as malnutrition</a:t>
            </a:r>
            <a:r>
              <a:rPr lang="en-US" sz="2800" b="1" dirty="0" smtClean="0"/>
              <a:t>, tobacco </a:t>
            </a:r>
            <a:r>
              <a:rPr lang="en-US" sz="2800" b="1" dirty="0"/>
              <a:t>smoke, air pollutants, metals, organic chemicals</a:t>
            </a:r>
            <a:r>
              <a:rPr lang="en-US" sz="2800" b="1" dirty="0" smtClean="0"/>
              <a:t>, other </a:t>
            </a:r>
            <a:r>
              <a:rPr lang="en-US" sz="2800" b="1" dirty="0"/>
              <a:t>sources of oxidative stress, and the </a:t>
            </a:r>
            <a:r>
              <a:rPr lang="en-US" sz="2800" b="1" dirty="0" err="1"/>
              <a:t>microbiome</a:t>
            </a:r>
            <a:r>
              <a:rPr lang="en-US" sz="2800" b="1" dirty="0" smtClean="0"/>
              <a:t>, particularly </a:t>
            </a:r>
            <a:r>
              <a:rPr lang="en-US" sz="2800" b="1" dirty="0"/>
              <a:t>if the exposure occurs during key periods </a:t>
            </a:r>
            <a:r>
              <a:rPr lang="en-US" sz="2800" b="1" dirty="0" smtClean="0"/>
              <a:t>of development</a:t>
            </a:r>
            <a:r>
              <a:rPr lang="en-US" sz="2800" b="1" dirty="0"/>
              <a:t>. </a:t>
            </a:r>
          </a:p>
        </p:txBody>
      </p:sp>
      <p:sp>
        <p:nvSpPr>
          <p:cNvPr id="11" name="Rectangle 10"/>
          <p:cNvSpPr/>
          <p:nvPr/>
        </p:nvSpPr>
        <p:spPr>
          <a:xfrm>
            <a:off x="3574201" y="5765727"/>
            <a:ext cx="4520138" cy="830997"/>
          </a:xfrm>
          <a:prstGeom prst="rect">
            <a:avLst/>
          </a:prstGeom>
        </p:spPr>
        <p:txBody>
          <a:bodyPr wrap="none">
            <a:spAutoFit/>
          </a:bodyPr>
          <a:lstStyle/>
          <a:p>
            <a:r>
              <a:rPr lang="en-US" sz="2400" dirty="0" err="1" smtClean="0"/>
              <a:t>Cortessis</a:t>
            </a:r>
            <a:r>
              <a:rPr lang="en-US" sz="2400" dirty="0" smtClean="0"/>
              <a:t> VK, et al.</a:t>
            </a:r>
            <a:endParaRPr lang="is-IS" sz="2400" dirty="0" smtClean="0"/>
          </a:p>
          <a:p>
            <a:r>
              <a:rPr lang="is-IS" sz="2400" dirty="0" smtClean="0"/>
              <a:t>Hum </a:t>
            </a:r>
            <a:r>
              <a:rPr lang="is-IS" sz="2400" dirty="0"/>
              <a:t>Genet (2012) 131:1565–1589</a:t>
            </a:r>
            <a:endParaRPr lang="en-US" sz="2400" dirty="0"/>
          </a:p>
        </p:txBody>
      </p:sp>
      <p:sp>
        <p:nvSpPr>
          <p:cNvPr id="3" name="Rectangle 2"/>
          <p:cNvSpPr/>
          <p:nvPr/>
        </p:nvSpPr>
        <p:spPr>
          <a:xfrm>
            <a:off x="321663" y="1800545"/>
            <a:ext cx="7831391" cy="1569660"/>
          </a:xfrm>
          <a:prstGeom prst="rect">
            <a:avLst/>
          </a:prstGeom>
        </p:spPr>
        <p:txBody>
          <a:bodyPr wrap="none">
            <a:spAutoFit/>
          </a:bodyPr>
          <a:lstStyle/>
          <a:p>
            <a:r>
              <a:rPr lang="en-US" sz="3200" b="1" dirty="0"/>
              <a:t>DNA </a:t>
            </a:r>
            <a:r>
              <a:rPr lang="en-US" sz="3200" b="1" dirty="0" smtClean="0"/>
              <a:t>methylation</a:t>
            </a:r>
          </a:p>
          <a:p>
            <a:r>
              <a:rPr lang="en-US" sz="3200" b="1" dirty="0"/>
              <a:t>may be induced by environmental exposures </a:t>
            </a:r>
          </a:p>
          <a:p>
            <a:r>
              <a:rPr lang="en-US" sz="3200" b="1" dirty="0" smtClean="0"/>
              <a:t> </a:t>
            </a:r>
            <a:endParaRPr lang="en-US" sz="3200" dirty="0"/>
          </a:p>
        </p:txBody>
      </p:sp>
    </p:spTree>
    <p:extLst>
      <p:ext uri="{BB962C8B-B14F-4D97-AF65-F5344CB8AC3E}">
        <p14:creationId xmlns:p14="http://schemas.microsoft.com/office/powerpoint/2010/main" val="8380105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wayne_footer.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186144"/>
            <a:ext cx="9144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wayne_footer.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23728"/>
            <a:ext cx="9144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09146" y="2097134"/>
            <a:ext cx="8526146" cy="2062103"/>
          </a:xfrm>
          <a:prstGeom prst="rect">
            <a:avLst/>
          </a:prstGeom>
        </p:spPr>
        <p:txBody>
          <a:bodyPr wrap="square">
            <a:spAutoFit/>
          </a:bodyPr>
          <a:lstStyle/>
          <a:p>
            <a:r>
              <a:rPr lang="en-US" sz="3200" dirty="0"/>
              <a:t>The next major challenge in the modification </a:t>
            </a:r>
            <a:r>
              <a:rPr lang="en-US" sz="3200" dirty="0" smtClean="0"/>
              <a:t>field is </a:t>
            </a:r>
            <a:r>
              <a:rPr lang="en-US" sz="3200" dirty="0"/>
              <a:t>to establish how environmental changes affect </a:t>
            </a:r>
            <a:r>
              <a:rPr lang="en-US" sz="3200" dirty="0" smtClean="0"/>
              <a:t>modification sets </a:t>
            </a:r>
            <a:r>
              <a:rPr lang="en-US" sz="3200" dirty="0"/>
              <a:t>and how these in turn get transduced into various </a:t>
            </a:r>
            <a:r>
              <a:rPr lang="en-US" sz="3200" dirty="0" smtClean="0"/>
              <a:t>cellular signals</a:t>
            </a:r>
            <a:r>
              <a:rPr lang="en-US" sz="3200" dirty="0"/>
              <a:t>.</a:t>
            </a:r>
          </a:p>
        </p:txBody>
      </p:sp>
      <p:sp>
        <p:nvSpPr>
          <p:cNvPr id="8" name="Rectangle 7"/>
          <p:cNvSpPr/>
          <p:nvPr/>
        </p:nvSpPr>
        <p:spPr>
          <a:xfrm>
            <a:off x="2273001" y="5607970"/>
            <a:ext cx="5924932" cy="369332"/>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Helm M; Alfonzo JD. Chemistry </a:t>
            </a:r>
            <a:r>
              <a:rPr lang="en-US" dirty="0"/>
              <a:t>&amp; Biology 21, </a:t>
            </a:r>
            <a:r>
              <a:rPr lang="en-US" dirty="0" smtClean="0"/>
              <a:t>(</a:t>
            </a:r>
            <a:r>
              <a:rPr lang="en-US" b="1" dirty="0" smtClean="0"/>
              <a:t>2014</a:t>
            </a:r>
            <a:r>
              <a:rPr lang="en-US" dirty="0" smtClean="0"/>
              <a:t>): 174-185 </a:t>
            </a:r>
            <a:endParaRPr lang="en-US" dirty="0"/>
          </a:p>
        </p:txBody>
      </p:sp>
      <p:sp>
        <p:nvSpPr>
          <p:cNvPr id="6" name="Title 5"/>
          <p:cNvSpPr>
            <a:spLocks noGrp="1"/>
          </p:cNvSpPr>
          <p:nvPr>
            <p:ph type="title"/>
          </p:nvPr>
        </p:nvSpPr>
        <p:spPr/>
        <p:txBody>
          <a:bodyPr>
            <a:normAutofit fontScale="90000"/>
          </a:bodyPr>
          <a:lstStyle/>
          <a:p>
            <a:r>
              <a:rPr lang="en-US" b="1" dirty="0" smtClean="0"/>
              <a:t>New technologies needed for a systematic assessment</a:t>
            </a:r>
            <a:endParaRPr lang="en-US" b="1" dirty="0"/>
          </a:p>
        </p:txBody>
      </p:sp>
    </p:spTree>
    <p:extLst>
      <p:ext uri="{BB962C8B-B14F-4D97-AF65-F5344CB8AC3E}">
        <p14:creationId xmlns:p14="http://schemas.microsoft.com/office/powerpoint/2010/main" val="25436142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wayne_footer.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68990"/>
            <a:ext cx="9144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0"/>
          <p:cNvSpPr txBox="1">
            <a:spLocks noChangeArrowheads="1"/>
          </p:cNvSpPr>
          <p:nvPr/>
        </p:nvSpPr>
        <p:spPr bwMode="auto">
          <a:xfrm>
            <a:off x="26506" y="121499"/>
            <a:ext cx="913225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2800" b="1" dirty="0" smtClean="0">
                <a:latin typeface="Arial" charset="0"/>
                <a:cs typeface="Arial" charset="0"/>
              </a:rPr>
              <a:t>Environmental </a:t>
            </a:r>
            <a:r>
              <a:rPr lang="en-US" sz="2800" b="1" dirty="0">
                <a:latin typeface="Arial" charset="0"/>
                <a:cs typeface="Arial" charset="0"/>
              </a:rPr>
              <a:t>changes can induce more pseudo U modifications</a:t>
            </a:r>
          </a:p>
        </p:txBody>
      </p:sp>
      <p:pic>
        <p:nvPicPr>
          <p:cNvPr id="6" name="Picture 5" descr="wayne_footer.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23603"/>
            <a:ext cx="9144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Pseudouridylation goes regulatory.pdf"/>
          <p:cNvPicPr>
            <a:picLocks noChangeAspect="1"/>
          </p:cNvPicPr>
          <p:nvPr/>
        </p:nvPicPr>
        <p:blipFill rotWithShape="1">
          <a:blip r:embed="rId4">
            <a:extLst>
              <a:ext uri="{28A0092B-C50C-407E-A947-70E740481C1C}">
                <a14:useLocalDpi xmlns:a14="http://schemas.microsoft.com/office/drawing/2010/main" val="0"/>
              </a:ext>
            </a:extLst>
          </a:blip>
          <a:srcRect l="8139" t="52429" r="8211" b="10010"/>
          <a:stretch/>
        </p:blipFill>
        <p:spPr>
          <a:xfrm>
            <a:off x="339826" y="1359526"/>
            <a:ext cx="8030623" cy="4812004"/>
          </a:xfrm>
          <a:prstGeom prst="rect">
            <a:avLst/>
          </a:prstGeom>
        </p:spPr>
      </p:pic>
      <p:sp>
        <p:nvSpPr>
          <p:cNvPr id="7" name="Rectangle 6"/>
          <p:cNvSpPr/>
          <p:nvPr/>
        </p:nvSpPr>
        <p:spPr>
          <a:xfrm>
            <a:off x="176478" y="6413043"/>
            <a:ext cx="8967522" cy="369332"/>
          </a:xfrm>
          <a:prstGeom prst="rect">
            <a:avLst/>
          </a:prstGeom>
        </p:spPr>
        <p:txBody>
          <a:bodyPr wrap="square">
            <a:spAutoFit/>
          </a:bodyPr>
          <a:lstStyle/>
          <a:p>
            <a:r>
              <a:rPr lang="en-US" dirty="0" smtClean="0">
                <a:latin typeface="Arial"/>
                <a:cs typeface="Arial"/>
              </a:rPr>
              <a:t>Meier UT. </a:t>
            </a:r>
            <a:r>
              <a:rPr lang="en-US" i="1" dirty="0" smtClean="0">
                <a:latin typeface="Arial"/>
                <a:cs typeface="Arial"/>
              </a:rPr>
              <a:t>The EMBO Journal.</a:t>
            </a:r>
            <a:r>
              <a:rPr lang="en-US" dirty="0">
                <a:latin typeface="Arial"/>
                <a:cs typeface="Arial"/>
              </a:rPr>
              <a:t>, </a:t>
            </a:r>
            <a:r>
              <a:rPr lang="en-US" b="1" dirty="0" smtClean="0">
                <a:latin typeface="Arial"/>
                <a:cs typeface="Arial"/>
              </a:rPr>
              <a:t>2011</a:t>
            </a:r>
            <a:r>
              <a:rPr lang="en-US" dirty="0" smtClean="0">
                <a:latin typeface="Arial"/>
                <a:cs typeface="Arial"/>
              </a:rPr>
              <a:t>, 30:3-4</a:t>
            </a:r>
            <a:endParaRPr lang="en-US" dirty="0">
              <a:latin typeface="Arial"/>
              <a:cs typeface="Arial"/>
            </a:endParaRPr>
          </a:p>
        </p:txBody>
      </p:sp>
      <p:sp>
        <p:nvSpPr>
          <p:cNvPr id="4" name="TextBox 3"/>
          <p:cNvSpPr txBox="1"/>
          <p:nvPr/>
        </p:nvSpPr>
        <p:spPr>
          <a:xfrm>
            <a:off x="6482433" y="2848740"/>
            <a:ext cx="2265619" cy="369332"/>
          </a:xfrm>
          <a:prstGeom prst="rect">
            <a:avLst/>
          </a:prstGeom>
          <a:solidFill>
            <a:schemeClr val="bg1"/>
          </a:solidFill>
        </p:spPr>
        <p:txBody>
          <a:bodyPr wrap="square" rtlCol="0">
            <a:spAutoFit/>
          </a:bodyPr>
          <a:lstStyle/>
          <a:p>
            <a:endParaRPr lang="en-US" dirty="0">
              <a:solidFill>
                <a:schemeClr val="bg1"/>
              </a:solidFill>
            </a:endParaRPr>
          </a:p>
        </p:txBody>
      </p:sp>
      <p:sp>
        <p:nvSpPr>
          <p:cNvPr id="8" name="TextBox 7"/>
          <p:cNvSpPr txBox="1"/>
          <p:nvPr/>
        </p:nvSpPr>
        <p:spPr>
          <a:xfrm>
            <a:off x="6625216" y="3252392"/>
            <a:ext cx="1745233" cy="514833"/>
          </a:xfrm>
          <a:prstGeom prst="rect">
            <a:avLst/>
          </a:prstGeom>
          <a:solidFill>
            <a:schemeClr val="bg1"/>
          </a:solidFill>
        </p:spPr>
        <p:txBody>
          <a:bodyPr wrap="square" rtlCol="0">
            <a:spAutoFit/>
          </a:bodyPr>
          <a:lstStyle/>
          <a:p>
            <a:endParaRPr lang="en-US" dirty="0">
              <a:solidFill>
                <a:schemeClr val="bg1"/>
              </a:solidFill>
            </a:endParaRPr>
          </a:p>
        </p:txBody>
      </p:sp>
      <p:sp>
        <p:nvSpPr>
          <p:cNvPr id="9" name="TextBox 8"/>
          <p:cNvSpPr txBox="1"/>
          <p:nvPr/>
        </p:nvSpPr>
        <p:spPr>
          <a:xfrm>
            <a:off x="6625216" y="3183750"/>
            <a:ext cx="961173" cy="703605"/>
          </a:xfrm>
          <a:prstGeom prst="rect">
            <a:avLst/>
          </a:prstGeom>
          <a:solidFill>
            <a:schemeClr val="bg1"/>
          </a:solidFill>
        </p:spPr>
        <p:txBody>
          <a:bodyPr wrap="square" rtlCol="0">
            <a:spAutoFit/>
          </a:bodyPr>
          <a:lstStyle/>
          <a:p>
            <a:endParaRPr lang="en-US" dirty="0">
              <a:solidFill>
                <a:schemeClr val="bg1"/>
              </a:solidFill>
            </a:endParaRPr>
          </a:p>
        </p:txBody>
      </p:sp>
    </p:spTree>
    <p:extLst>
      <p:ext uri="{BB962C8B-B14F-4D97-AF65-F5344CB8AC3E}">
        <p14:creationId xmlns:p14="http://schemas.microsoft.com/office/powerpoint/2010/main" val="17836337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inimum_temperatures-high resolut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87827"/>
            <a:ext cx="8993956" cy="4853446"/>
          </a:xfrm>
          <a:prstGeom prst="rect">
            <a:avLst/>
          </a:prstGeom>
        </p:spPr>
      </p:pic>
      <p:sp>
        <p:nvSpPr>
          <p:cNvPr id="3" name="Rectangle 2"/>
          <p:cNvSpPr/>
          <p:nvPr/>
        </p:nvSpPr>
        <p:spPr>
          <a:xfrm>
            <a:off x="457200" y="5754470"/>
            <a:ext cx="7713133" cy="646331"/>
          </a:xfrm>
          <a:prstGeom prst="rect">
            <a:avLst/>
          </a:prstGeom>
        </p:spPr>
        <p:txBody>
          <a:bodyPr wrap="square">
            <a:spAutoFit/>
          </a:bodyPr>
          <a:lstStyle/>
          <a:p>
            <a:r>
              <a:rPr lang="en-US" b="1" dirty="0"/>
              <a:t>Researchers Find That NYC Urban Heat Island Can Be Up To 8°C Warmer Than Rural Areas</a:t>
            </a:r>
          </a:p>
        </p:txBody>
      </p:sp>
      <p:pic>
        <p:nvPicPr>
          <p:cNvPr id="5" name="Picture 5" descr="wayne_footer.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420744"/>
            <a:ext cx="9144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wayne_footer.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954937"/>
            <a:ext cx="9144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502832" y="6479804"/>
            <a:ext cx="7196667" cy="923330"/>
          </a:xfrm>
          <a:prstGeom prst="rect">
            <a:avLst/>
          </a:prstGeom>
        </p:spPr>
        <p:txBody>
          <a:bodyPr wrap="square">
            <a:spAutoFit/>
          </a:bodyPr>
          <a:lstStyle/>
          <a:p>
            <a:r>
              <a:rPr lang="en-US" dirty="0" smtClean="0">
                <a:hlinkClick r:id="rId5"/>
              </a:rPr>
              <a:t> http</a:t>
            </a:r>
            <a:r>
              <a:rPr lang="en-US" dirty="0">
                <a:hlinkClick r:id="rId5"/>
              </a:rPr>
              <a:t>://www.c3headlines.com/global-warming-urban-heat-island-bias</a:t>
            </a:r>
            <a:r>
              <a:rPr lang="en-US" dirty="0" smtClean="0">
                <a:hlinkClick r:id="rId5"/>
              </a:rPr>
              <a:t>/</a:t>
            </a:r>
            <a:endParaRPr lang="en-US" dirty="0" smtClean="0"/>
          </a:p>
          <a:p>
            <a:endParaRPr lang="en-US" dirty="0" smtClean="0"/>
          </a:p>
          <a:p>
            <a:endParaRPr lang="en-US" dirty="0"/>
          </a:p>
        </p:txBody>
      </p:sp>
      <p:sp>
        <p:nvSpPr>
          <p:cNvPr id="9" name="TextBox 8"/>
          <p:cNvSpPr txBox="1"/>
          <p:nvPr/>
        </p:nvSpPr>
        <p:spPr>
          <a:xfrm>
            <a:off x="2541207" y="1017126"/>
            <a:ext cx="3400816" cy="400110"/>
          </a:xfrm>
          <a:prstGeom prst="rect">
            <a:avLst/>
          </a:prstGeom>
          <a:noFill/>
        </p:spPr>
        <p:txBody>
          <a:bodyPr wrap="none" rtlCol="0">
            <a:spAutoFit/>
          </a:bodyPr>
          <a:lstStyle/>
          <a:p>
            <a:r>
              <a:rPr lang="en-US" sz="2000" b="1" dirty="0" smtClean="0"/>
              <a:t>Profile of an urban heat island </a:t>
            </a:r>
            <a:endParaRPr lang="en-US" sz="2000" b="1" dirty="0"/>
          </a:p>
        </p:txBody>
      </p:sp>
      <p:sp>
        <p:nvSpPr>
          <p:cNvPr id="2" name="Rectangle 1"/>
          <p:cNvSpPr/>
          <p:nvPr/>
        </p:nvSpPr>
        <p:spPr>
          <a:xfrm>
            <a:off x="179504" y="-11479"/>
            <a:ext cx="9169557" cy="954107"/>
          </a:xfrm>
          <a:prstGeom prst="rect">
            <a:avLst/>
          </a:prstGeom>
        </p:spPr>
        <p:txBody>
          <a:bodyPr wrap="square">
            <a:spAutoFit/>
          </a:bodyPr>
          <a:lstStyle/>
          <a:p>
            <a:r>
              <a:rPr lang="en-US" sz="2800" b="1" dirty="0" smtClean="0"/>
              <a:t>How is </a:t>
            </a:r>
            <a:r>
              <a:rPr lang="en-US" sz="2800" b="1" dirty="0"/>
              <a:t>the </a:t>
            </a:r>
            <a:r>
              <a:rPr lang="en-US" sz="2800" b="1" dirty="0" smtClean="0"/>
              <a:t>higher temperature in megacities going </a:t>
            </a:r>
            <a:r>
              <a:rPr lang="en-US" sz="2800" b="1" dirty="0"/>
              <a:t>to affection </a:t>
            </a:r>
            <a:r>
              <a:rPr lang="en-US" sz="2800" b="1" dirty="0" smtClean="0"/>
              <a:t>RNA/DNA?</a:t>
            </a:r>
            <a:endParaRPr lang="en-US" sz="2800" b="1" dirty="0"/>
          </a:p>
        </p:txBody>
      </p:sp>
    </p:spTree>
    <p:extLst>
      <p:ext uri="{BB962C8B-B14F-4D97-AF65-F5344CB8AC3E}">
        <p14:creationId xmlns:p14="http://schemas.microsoft.com/office/powerpoint/2010/main" val="99512642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8240" y="1109516"/>
            <a:ext cx="8775752" cy="4893647"/>
          </a:xfrm>
          <a:prstGeom prst="rect">
            <a:avLst/>
          </a:prstGeom>
          <a:noFill/>
        </p:spPr>
        <p:txBody>
          <a:bodyPr wrap="square" rtlCol="0">
            <a:spAutoFit/>
          </a:bodyPr>
          <a:lstStyle/>
          <a:p>
            <a:pPr marL="457200" indent="-457200">
              <a:buFont typeface="Wingdings" charset="2"/>
              <a:buChar char="q"/>
            </a:pPr>
            <a:r>
              <a:rPr lang="en-US" sz="2400" dirty="0" smtClean="0">
                <a:latin typeface="Arial"/>
                <a:cs typeface="Arial"/>
              </a:rPr>
              <a:t>Detection and analysis tools: Allowing </a:t>
            </a:r>
            <a:r>
              <a:rPr lang="en-US" sz="2400" dirty="0" smtClean="0">
                <a:latin typeface="Arial"/>
                <a:cs typeface="Arial"/>
              </a:rPr>
              <a:t>single base resolution to look at modification</a:t>
            </a:r>
            <a:r>
              <a:rPr lang="en-US" sz="2400" dirty="0" smtClean="0">
                <a:latin typeface="Arial"/>
                <a:cs typeface="Arial"/>
              </a:rPr>
              <a:t>:</a:t>
            </a:r>
          </a:p>
          <a:p>
            <a:pPr marL="457200" indent="-457200">
              <a:buFont typeface="Wingdings" charset="2"/>
              <a:buChar char="q"/>
            </a:pPr>
            <a:endParaRPr lang="en-US" sz="2400" dirty="0">
              <a:latin typeface="Arial"/>
              <a:cs typeface="Arial"/>
            </a:endParaRPr>
          </a:p>
          <a:p>
            <a:pPr marL="457200" indent="-457200">
              <a:buFont typeface="Wingdings" charset="2"/>
              <a:buChar char="q"/>
            </a:pPr>
            <a:endParaRPr lang="en-US" sz="2400" dirty="0" smtClean="0">
              <a:latin typeface="Arial"/>
              <a:cs typeface="Arial"/>
            </a:endParaRPr>
          </a:p>
          <a:p>
            <a:pPr marL="457200" indent="-457200">
              <a:buFont typeface="Wingdings" charset="2"/>
              <a:buChar char="q"/>
            </a:pPr>
            <a:endParaRPr lang="en-US" sz="2400" dirty="0">
              <a:latin typeface="Arial"/>
              <a:cs typeface="Arial"/>
            </a:endParaRPr>
          </a:p>
          <a:p>
            <a:pPr marL="457200" indent="-457200">
              <a:buFont typeface="Wingdings" charset="2"/>
              <a:buChar char="q"/>
            </a:pPr>
            <a:endParaRPr lang="en-US" sz="2400" dirty="0" smtClean="0">
              <a:latin typeface="Arial"/>
              <a:cs typeface="Arial"/>
            </a:endParaRPr>
          </a:p>
          <a:p>
            <a:pPr marL="457200" indent="-457200">
              <a:buFont typeface="Wingdings" charset="2"/>
              <a:buChar char="q"/>
            </a:pPr>
            <a:endParaRPr lang="en-US" sz="2400" dirty="0">
              <a:latin typeface="Arial"/>
              <a:cs typeface="Arial"/>
            </a:endParaRPr>
          </a:p>
          <a:p>
            <a:pPr marL="342900" indent="-342900">
              <a:buFont typeface="Wingdings" charset="2"/>
              <a:buChar char="q"/>
            </a:pPr>
            <a:endParaRPr lang="en-US" sz="2400" dirty="0">
              <a:latin typeface="Arial"/>
              <a:cs typeface="Arial"/>
            </a:endParaRPr>
          </a:p>
          <a:p>
            <a:pPr marL="457200" indent="-457200">
              <a:buFont typeface="Wingdings" charset="2"/>
              <a:buChar char="q"/>
            </a:pPr>
            <a:r>
              <a:rPr lang="en-US" sz="2400" dirty="0" smtClean="0">
                <a:latin typeface="Arial"/>
                <a:cs typeface="Arial"/>
              </a:rPr>
              <a:t>Better understanding of the consequences of megacities on these modification changes</a:t>
            </a:r>
          </a:p>
          <a:p>
            <a:pPr marL="457200" indent="-457200">
              <a:buFont typeface="Wingdings" charset="2"/>
              <a:buChar char="q"/>
            </a:pPr>
            <a:endParaRPr lang="en-US" sz="2400" dirty="0">
              <a:latin typeface="Arial"/>
              <a:cs typeface="Arial"/>
            </a:endParaRPr>
          </a:p>
          <a:p>
            <a:pPr marL="457200" indent="-457200">
              <a:buFont typeface="Wingdings" charset="2"/>
              <a:buChar char="q"/>
            </a:pPr>
            <a:r>
              <a:rPr lang="en-US" sz="2400" dirty="0" smtClean="0">
                <a:latin typeface="Arial"/>
                <a:cs typeface="Arial"/>
              </a:rPr>
              <a:t>Manage systematically the impact of megacities </a:t>
            </a:r>
            <a:r>
              <a:rPr lang="en-US" sz="2400" dirty="0">
                <a:latin typeface="Arial"/>
                <a:cs typeface="Arial"/>
              </a:rPr>
              <a:t>on our life </a:t>
            </a:r>
            <a:r>
              <a:rPr lang="en-US" sz="2400" dirty="0" smtClean="0">
                <a:latin typeface="Arial"/>
                <a:cs typeface="Arial"/>
              </a:rPr>
              <a:t>and ecosystems</a:t>
            </a:r>
            <a:endParaRPr lang="en-US" sz="2400" dirty="0">
              <a:latin typeface="Arial"/>
              <a:cs typeface="Arial"/>
            </a:endParaRPr>
          </a:p>
        </p:txBody>
      </p:sp>
      <p:pic>
        <p:nvPicPr>
          <p:cNvPr id="3" name="Picture 5" descr="wayne_footer.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075560"/>
            <a:ext cx="9144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wayne_footer.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09650"/>
            <a:ext cx="9144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985172" y="2039757"/>
            <a:ext cx="9286295" cy="1938992"/>
          </a:xfrm>
          <a:prstGeom prst="rect">
            <a:avLst/>
          </a:prstGeom>
        </p:spPr>
        <p:txBody>
          <a:bodyPr wrap="square">
            <a:spAutoFit/>
          </a:bodyPr>
          <a:lstStyle/>
          <a:p>
            <a:pPr marL="514350" indent="-514350">
              <a:buFont typeface="+mj-lt"/>
              <a:buAutoNum type="arabicParenR"/>
            </a:pPr>
            <a:r>
              <a:rPr lang="en-US" sz="2400" b="1" dirty="0" smtClean="0">
                <a:solidFill>
                  <a:srgbClr val="0000FF"/>
                </a:solidFill>
                <a:latin typeface="Arial"/>
                <a:cs typeface="Arial"/>
              </a:rPr>
              <a:t> What </a:t>
            </a:r>
            <a:r>
              <a:rPr lang="en-US" sz="2400" b="1" dirty="0">
                <a:solidFill>
                  <a:srgbClr val="0000FF"/>
                </a:solidFill>
                <a:latin typeface="Arial"/>
                <a:cs typeface="Arial"/>
              </a:rPr>
              <a:t>type?</a:t>
            </a:r>
          </a:p>
          <a:p>
            <a:pPr marL="514350" indent="-514350">
              <a:buFont typeface="+mj-lt"/>
              <a:buAutoNum type="arabicParenR"/>
            </a:pPr>
            <a:endParaRPr lang="en-US" sz="2400" b="1" dirty="0">
              <a:solidFill>
                <a:srgbClr val="0000FF"/>
              </a:solidFill>
              <a:latin typeface="Arial"/>
              <a:cs typeface="Arial"/>
            </a:endParaRPr>
          </a:p>
          <a:p>
            <a:pPr marL="514350" indent="-514350">
              <a:buFont typeface="+mj-lt"/>
              <a:buAutoNum type="arabicParenR"/>
            </a:pPr>
            <a:r>
              <a:rPr lang="en-US" sz="2400" b="1" dirty="0" smtClean="0">
                <a:solidFill>
                  <a:srgbClr val="0000FF"/>
                </a:solidFill>
                <a:latin typeface="Arial"/>
                <a:cs typeface="Arial"/>
              </a:rPr>
              <a:t> Where </a:t>
            </a:r>
            <a:r>
              <a:rPr lang="en-US" sz="2400" b="1" dirty="0">
                <a:solidFill>
                  <a:srgbClr val="0000FF"/>
                </a:solidFill>
                <a:latin typeface="Arial"/>
                <a:cs typeface="Arial"/>
              </a:rPr>
              <a:t>are they?</a:t>
            </a:r>
          </a:p>
          <a:p>
            <a:pPr marL="514350" indent="-514350">
              <a:buFont typeface="+mj-lt"/>
              <a:buAutoNum type="arabicParenR"/>
            </a:pPr>
            <a:endParaRPr lang="en-US" sz="2400" b="1" dirty="0">
              <a:solidFill>
                <a:srgbClr val="0000FF"/>
              </a:solidFill>
              <a:latin typeface="Arial"/>
              <a:cs typeface="Arial"/>
            </a:endParaRPr>
          </a:p>
          <a:p>
            <a:pPr marL="514350" indent="-514350">
              <a:buFont typeface="+mj-lt"/>
              <a:buAutoNum type="arabicParenR"/>
            </a:pPr>
            <a:r>
              <a:rPr lang="en-US" sz="2400" b="1" dirty="0" smtClean="0">
                <a:solidFill>
                  <a:srgbClr val="0000FF"/>
                </a:solidFill>
                <a:latin typeface="Arial"/>
                <a:cs typeface="Arial"/>
              </a:rPr>
              <a:t> How </a:t>
            </a:r>
            <a:r>
              <a:rPr lang="en-US" sz="2400" b="1" dirty="0">
                <a:solidFill>
                  <a:srgbClr val="0000FF"/>
                </a:solidFill>
                <a:latin typeface="Arial"/>
                <a:cs typeface="Arial"/>
              </a:rPr>
              <a:t>many are they?</a:t>
            </a:r>
          </a:p>
        </p:txBody>
      </p:sp>
      <p:sp>
        <p:nvSpPr>
          <p:cNvPr id="6" name="TextBox 5"/>
          <p:cNvSpPr txBox="1"/>
          <p:nvPr/>
        </p:nvSpPr>
        <p:spPr>
          <a:xfrm>
            <a:off x="127869" y="252971"/>
            <a:ext cx="9016123" cy="584776"/>
          </a:xfrm>
          <a:prstGeom prst="rect">
            <a:avLst/>
          </a:prstGeom>
          <a:noFill/>
        </p:spPr>
        <p:txBody>
          <a:bodyPr wrap="square" rtlCol="0">
            <a:spAutoFit/>
          </a:bodyPr>
          <a:lstStyle/>
          <a:p>
            <a:r>
              <a:rPr lang="en-US" sz="3200" b="1" dirty="0" smtClean="0"/>
              <a:t>What kind of technologies needed for modifications</a:t>
            </a:r>
            <a:endParaRPr lang="en-US" sz="3200" b="1" dirty="0"/>
          </a:p>
        </p:txBody>
      </p:sp>
    </p:spTree>
    <p:extLst>
      <p:ext uri="{BB962C8B-B14F-4D97-AF65-F5344CB8AC3E}">
        <p14:creationId xmlns:p14="http://schemas.microsoft.com/office/powerpoint/2010/main" val="413072794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wayne_footer.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075560"/>
            <a:ext cx="9144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wayne_footer.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09650"/>
            <a:ext cx="9144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0"/>
          <p:cNvSpPr txBox="1">
            <a:spLocks noChangeArrowheads="1"/>
          </p:cNvSpPr>
          <p:nvPr/>
        </p:nvSpPr>
        <p:spPr bwMode="auto">
          <a:xfrm>
            <a:off x="11742" y="16485"/>
            <a:ext cx="948268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2800" dirty="0">
                <a:latin typeface="Arial" charset="0"/>
                <a:cs typeface="Arial" charset="0"/>
              </a:rPr>
              <a:t>Direct Sequencing of Modified </a:t>
            </a:r>
            <a:r>
              <a:rPr lang="en-US" sz="2800" dirty="0" smtClean="0">
                <a:latin typeface="Arial" charset="0"/>
                <a:cs typeface="Arial" charset="0"/>
              </a:rPr>
              <a:t>RNA/DNA </a:t>
            </a:r>
            <a:r>
              <a:rPr lang="en-US" sz="2800" dirty="0">
                <a:latin typeface="Arial" charset="0"/>
                <a:cs typeface="Arial" charset="0"/>
              </a:rPr>
              <a:t>by </a:t>
            </a:r>
            <a:r>
              <a:rPr lang="en-US" sz="2800" dirty="0" smtClean="0">
                <a:latin typeface="Arial" charset="0"/>
                <a:cs typeface="Arial" charset="0"/>
              </a:rPr>
              <a:t>Degradation </a:t>
            </a:r>
            <a:r>
              <a:rPr lang="en-US" sz="2800" dirty="0">
                <a:latin typeface="Arial" charset="0"/>
                <a:cs typeface="Arial" charset="0"/>
              </a:rPr>
              <a:t>and LC-MS </a:t>
            </a:r>
          </a:p>
        </p:txBody>
      </p:sp>
      <p:sp>
        <p:nvSpPr>
          <p:cNvPr id="11" name="Rectangle 10"/>
          <p:cNvSpPr/>
          <p:nvPr/>
        </p:nvSpPr>
        <p:spPr>
          <a:xfrm>
            <a:off x="11742" y="3056368"/>
            <a:ext cx="9132258" cy="1691828"/>
          </a:xfrm>
          <a:prstGeom prst="rect">
            <a:avLst/>
          </a:prstGeom>
          <a:solidFill>
            <a:schemeClr val="bg1"/>
          </a:solidFill>
        </p:spPr>
        <p:txBody>
          <a:bodyPr wrap="square">
            <a:noAutofit/>
          </a:bodyPr>
          <a:lstStyle/>
          <a:p>
            <a:pPr marL="457200" indent="-457200">
              <a:buFont typeface="Wingdings" charset="2"/>
              <a:buChar char="§"/>
            </a:pPr>
            <a:endParaRPr lang="en-US" sz="3200" b="1" dirty="0" smtClean="0">
              <a:solidFill>
                <a:srgbClr val="0000FF"/>
              </a:solidFill>
              <a:latin typeface="Book Antiqua"/>
              <a:cs typeface="Book Antiqua"/>
            </a:endParaRPr>
          </a:p>
          <a:p>
            <a:pPr marL="457200" indent="-457200">
              <a:buFont typeface="Wingdings" charset="2"/>
              <a:buChar char="§"/>
            </a:pPr>
            <a:endParaRPr lang="en-US" sz="3200" b="1" dirty="0">
              <a:solidFill>
                <a:srgbClr val="0000FF"/>
              </a:solidFill>
              <a:latin typeface="Book Antiqua"/>
              <a:cs typeface="Book Antiqua"/>
            </a:endParaRPr>
          </a:p>
        </p:txBody>
      </p:sp>
      <p:sp>
        <p:nvSpPr>
          <p:cNvPr id="4" name="Rectangle 3"/>
          <p:cNvSpPr/>
          <p:nvPr/>
        </p:nvSpPr>
        <p:spPr>
          <a:xfrm>
            <a:off x="5823216" y="1220558"/>
            <a:ext cx="4022361" cy="1631216"/>
          </a:xfrm>
          <a:prstGeom prst="rect">
            <a:avLst/>
          </a:prstGeom>
        </p:spPr>
        <p:txBody>
          <a:bodyPr wrap="square">
            <a:spAutoFit/>
          </a:bodyPr>
          <a:lstStyle/>
          <a:p>
            <a:pPr marL="285750" indent="-285750">
              <a:buFont typeface="Wingdings" charset="2"/>
              <a:buChar char="q"/>
            </a:pPr>
            <a:r>
              <a:rPr lang="en-US" sz="2000" b="1" dirty="0" smtClean="0">
                <a:solidFill>
                  <a:srgbClr val="0000FF"/>
                </a:solidFill>
                <a:latin typeface="Arial"/>
                <a:cs typeface="Arial"/>
              </a:rPr>
              <a:t> What </a:t>
            </a:r>
            <a:r>
              <a:rPr lang="en-US" sz="2000" b="1" dirty="0">
                <a:solidFill>
                  <a:srgbClr val="0000FF"/>
                </a:solidFill>
                <a:latin typeface="Arial"/>
                <a:cs typeface="Arial"/>
              </a:rPr>
              <a:t>type?</a:t>
            </a:r>
          </a:p>
          <a:p>
            <a:pPr marL="342900" indent="-342900">
              <a:buFont typeface="Wingdings" charset="2"/>
              <a:buChar char="q"/>
            </a:pPr>
            <a:endParaRPr lang="en-US" sz="2000" b="1" dirty="0">
              <a:solidFill>
                <a:srgbClr val="0000FF"/>
              </a:solidFill>
              <a:latin typeface="Arial"/>
              <a:cs typeface="Arial"/>
            </a:endParaRPr>
          </a:p>
          <a:p>
            <a:pPr marL="342900" indent="-342900">
              <a:buFont typeface="Wingdings" charset="2"/>
              <a:buChar char="q"/>
            </a:pPr>
            <a:r>
              <a:rPr lang="en-US" sz="2000" b="1" dirty="0">
                <a:solidFill>
                  <a:srgbClr val="0000FF"/>
                </a:solidFill>
                <a:latin typeface="Arial"/>
                <a:cs typeface="Arial"/>
              </a:rPr>
              <a:t>Where are they?</a:t>
            </a:r>
          </a:p>
          <a:p>
            <a:pPr marL="342900" indent="-342900">
              <a:buFont typeface="Wingdings" charset="2"/>
              <a:buChar char="q"/>
            </a:pPr>
            <a:endParaRPr lang="en-US" sz="2000" b="1" dirty="0">
              <a:solidFill>
                <a:srgbClr val="0000FF"/>
              </a:solidFill>
              <a:latin typeface="Arial"/>
              <a:cs typeface="Arial"/>
            </a:endParaRPr>
          </a:p>
          <a:p>
            <a:pPr marL="342900" indent="-342900">
              <a:buFont typeface="Wingdings" charset="2"/>
              <a:buChar char="q"/>
            </a:pPr>
            <a:r>
              <a:rPr lang="en-US" sz="2000" b="1" dirty="0">
                <a:solidFill>
                  <a:srgbClr val="0000FF"/>
                </a:solidFill>
                <a:latin typeface="Arial"/>
                <a:cs typeface="Arial"/>
              </a:rPr>
              <a:t>How many are they?</a:t>
            </a:r>
          </a:p>
        </p:txBody>
      </p:sp>
      <p:sp>
        <p:nvSpPr>
          <p:cNvPr id="6" name="Rectangle 5"/>
          <p:cNvSpPr/>
          <p:nvPr/>
        </p:nvSpPr>
        <p:spPr>
          <a:xfrm>
            <a:off x="0" y="4787679"/>
            <a:ext cx="9494426" cy="1323439"/>
          </a:xfrm>
          <a:prstGeom prst="rect">
            <a:avLst/>
          </a:prstGeom>
        </p:spPr>
        <p:txBody>
          <a:bodyPr wrap="square">
            <a:spAutoFit/>
          </a:bodyPr>
          <a:lstStyle/>
          <a:p>
            <a:pPr marL="342900" lvl="0" indent="-342900">
              <a:buFont typeface="Wingdings" charset="2"/>
              <a:buChar char="§"/>
            </a:pPr>
            <a:r>
              <a:rPr lang="en-US" sz="2000" dirty="0" smtClean="0">
                <a:solidFill>
                  <a:prstClr val="black"/>
                </a:solidFill>
                <a:latin typeface="Arial"/>
                <a:cs typeface="Arial"/>
              </a:rPr>
              <a:t>Direct sequencing based upon LC-MS</a:t>
            </a:r>
          </a:p>
          <a:p>
            <a:pPr marL="342900" lvl="0" indent="-342900">
              <a:buFont typeface="Wingdings" charset="2"/>
              <a:buChar char="§"/>
            </a:pPr>
            <a:endParaRPr lang="en-US" sz="2000" dirty="0" smtClean="0">
              <a:solidFill>
                <a:prstClr val="black"/>
              </a:solidFill>
              <a:latin typeface="Arial"/>
              <a:cs typeface="Arial"/>
            </a:endParaRPr>
          </a:p>
          <a:p>
            <a:pPr marL="342900" lvl="0" indent="-342900">
              <a:buFont typeface="Wingdings" charset="2"/>
              <a:buChar char="§"/>
            </a:pPr>
            <a:r>
              <a:rPr lang="en-US" sz="2000" dirty="0" smtClean="0">
                <a:solidFill>
                  <a:prstClr val="black"/>
                </a:solidFill>
                <a:latin typeface="Arial"/>
                <a:cs typeface="Arial"/>
              </a:rPr>
              <a:t>RNA’s </a:t>
            </a:r>
            <a:r>
              <a:rPr lang="en-US" sz="2000" dirty="0">
                <a:solidFill>
                  <a:prstClr val="black"/>
                </a:solidFill>
                <a:latin typeface="Arial"/>
                <a:cs typeface="Arial"/>
              </a:rPr>
              <a:t>natural tendency to degrade can be exploited to generate a sequence ladder </a:t>
            </a:r>
          </a:p>
        </p:txBody>
      </p:sp>
      <p:pic>
        <p:nvPicPr>
          <p:cNvPr id="3" name="Picture 2"/>
          <p:cNvPicPr>
            <a:picLocks noChangeAspect="1"/>
          </p:cNvPicPr>
          <p:nvPr/>
        </p:nvPicPr>
        <p:blipFill>
          <a:blip r:embed="rId4"/>
          <a:stretch>
            <a:fillRect/>
          </a:stretch>
        </p:blipFill>
        <p:spPr>
          <a:xfrm>
            <a:off x="0" y="3251168"/>
            <a:ext cx="9144000" cy="1551810"/>
          </a:xfrm>
          <a:prstGeom prst="rect">
            <a:avLst/>
          </a:prstGeom>
        </p:spPr>
      </p:pic>
    </p:spTree>
    <p:extLst>
      <p:ext uri="{BB962C8B-B14F-4D97-AF65-F5344CB8AC3E}">
        <p14:creationId xmlns:p14="http://schemas.microsoft.com/office/powerpoint/2010/main" val="27601628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wayne_footer.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854700"/>
            <a:ext cx="9144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wayne_footer.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77900"/>
            <a:ext cx="9144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0"/>
          <p:cNvSpPr txBox="1">
            <a:spLocks noChangeArrowheads="1"/>
          </p:cNvSpPr>
          <p:nvPr/>
        </p:nvSpPr>
        <p:spPr bwMode="auto">
          <a:xfrm>
            <a:off x="11742" y="326285"/>
            <a:ext cx="91322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2800" dirty="0">
                <a:latin typeface="Arial" charset="0"/>
                <a:cs typeface="Arial" charset="0"/>
              </a:rPr>
              <a:t>Generating ladder </a:t>
            </a:r>
            <a:r>
              <a:rPr lang="en-US" sz="2800" dirty="0" err="1">
                <a:latin typeface="Arial" charset="0"/>
                <a:cs typeface="Arial" charset="0"/>
              </a:rPr>
              <a:t>oligos</a:t>
            </a:r>
            <a:r>
              <a:rPr lang="en-US" sz="2800" dirty="0">
                <a:latin typeface="Arial" charset="0"/>
                <a:cs typeface="Arial" charset="0"/>
              </a:rPr>
              <a:t> for mass determination of RNA</a:t>
            </a:r>
          </a:p>
        </p:txBody>
      </p:sp>
      <p:sp>
        <p:nvSpPr>
          <p:cNvPr id="11" name="Rectangle 10"/>
          <p:cNvSpPr/>
          <p:nvPr/>
        </p:nvSpPr>
        <p:spPr>
          <a:xfrm>
            <a:off x="128018" y="1829403"/>
            <a:ext cx="8752678" cy="3263297"/>
          </a:xfrm>
          <a:prstGeom prst="rect">
            <a:avLst/>
          </a:prstGeom>
          <a:solidFill>
            <a:schemeClr val="bg1"/>
          </a:solidFill>
        </p:spPr>
        <p:txBody>
          <a:bodyPr wrap="square">
            <a:noAutofit/>
          </a:bodyPr>
          <a:lstStyle/>
          <a:p>
            <a:pPr marL="457200" indent="-457200">
              <a:buFont typeface="Wingdings" charset="2"/>
              <a:buChar char="§"/>
            </a:pPr>
            <a:endParaRPr lang="en-US" sz="3200" b="1" dirty="0" smtClean="0">
              <a:solidFill>
                <a:srgbClr val="0000FF"/>
              </a:solidFill>
              <a:latin typeface="Book Antiqua"/>
              <a:cs typeface="Book Antiqua"/>
            </a:endParaRPr>
          </a:p>
          <a:p>
            <a:pPr marL="457200" indent="-457200">
              <a:buFont typeface="Wingdings" charset="2"/>
              <a:buChar char="§"/>
            </a:pPr>
            <a:endParaRPr lang="en-US" sz="3200" b="1" dirty="0">
              <a:solidFill>
                <a:srgbClr val="0000FF"/>
              </a:solidFill>
              <a:latin typeface="Book Antiqua"/>
              <a:cs typeface="Book Antiqua"/>
            </a:endParaRPr>
          </a:p>
        </p:txBody>
      </p:sp>
      <p:sp>
        <p:nvSpPr>
          <p:cNvPr id="14" name="Rectangle 13"/>
          <p:cNvSpPr/>
          <p:nvPr/>
        </p:nvSpPr>
        <p:spPr>
          <a:xfrm>
            <a:off x="128018" y="1460071"/>
            <a:ext cx="4791656" cy="369332"/>
          </a:xfrm>
          <a:prstGeom prst="rect">
            <a:avLst/>
          </a:prstGeom>
        </p:spPr>
        <p:txBody>
          <a:bodyPr wrap="square">
            <a:spAutoFit/>
          </a:bodyPr>
          <a:lstStyle/>
          <a:p>
            <a:r>
              <a:rPr lang="en-US" b="1" dirty="0" smtClean="0">
                <a:latin typeface="Book Antiqua"/>
                <a:cs typeface="Book Antiqua"/>
              </a:rPr>
              <a:t>Mechanism of acidic degradation</a:t>
            </a:r>
            <a:endParaRPr lang="en-US" b="1" dirty="0">
              <a:latin typeface="Book Antiqua"/>
              <a:cs typeface="Book Antiqua"/>
            </a:endParaRPr>
          </a:p>
        </p:txBody>
      </p:sp>
      <p:pic>
        <p:nvPicPr>
          <p:cNvPr id="4" name="Picture 3"/>
          <p:cNvPicPr>
            <a:picLocks noChangeAspect="1"/>
          </p:cNvPicPr>
          <p:nvPr/>
        </p:nvPicPr>
        <p:blipFill>
          <a:blip r:embed="rId4"/>
          <a:stretch>
            <a:fillRect/>
          </a:stretch>
        </p:blipFill>
        <p:spPr>
          <a:xfrm>
            <a:off x="990745" y="1847450"/>
            <a:ext cx="6667500" cy="3213100"/>
          </a:xfrm>
          <a:prstGeom prst="rect">
            <a:avLst/>
          </a:prstGeom>
          <a:solidFill>
            <a:schemeClr val="bg2"/>
          </a:solidFill>
        </p:spPr>
      </p:pic>
      <p:sp>
        <p:nvSpPr>
          <p:cNvPr id="16" name="Rectangle 15"/>
          <p:cNvSpPr/>
          <p:nvPr/>
        </p:nvSpPr>
        <p:spPr>
          <a:xfrm>
            <a:off x="5957077" y="1460071"/>
            <a:ext cx="1570192" cy="369332"/>
          </a:xfrm>
          <a:prstGeom prst="rect">
            <a:avLst/>
          </a:prstGeom>
        </p:spPr>
        <p:txBody>
          <a:bodyPr wrap="square">
            <a:spAutoFit/>
          </a:bodyPr>
          <a:lstStyle/>
          <a:p>
            <a:r>
              <a:rPr lang="en-US" b="1" dirty="0" smtClean="0">
                <a:latin typeface="Book Antiqua"/>
                <a:cs typeface="Book Antiqua"/>
              </a:rPr>
              <a:t>5’ fragments</a:t>
            </a:r>
            <a:endParaRPr lang="en-US" b="1" dirty="0">
              <a:latin typeface="Book Antiqua"/>
              <a:cs typeface="Book Antiqua"/>
            </a:endParaRPr>
          </a:p>
        </p:txBody>
      </p:sp>
      <p:sp>
        <p:nvSpPr>
          <p:cNvPr id="17" name="Rectangle 16"/>
          <p:cNvSpPr/>
          <p:nvPr/>
        </p:nvSpPr>
        <p:spPr>
          <a:xfrm>
            <a:off x="5766326" y="5114545"/>
            <a:ext cx="1570192" cy="369332"/>
          </a:xfrm>
          <a:prstGeom prst="rect">
            <a:avLst/>
          </a:prstGeom>
        </p:spPr>
        <p:txBody>
          <a:bodyPr wrap="square">
            <a:spAutoFit/>
          </a:bodyPr>
          <a:lstStyle/>
          <a:p>
            <a:r>
              <a:rPr lang="en-US" b="1" dirty="0" smtClean="0">
                <a:latin typeface="Book Antiqua"/>
                <a:cs typeface="Book Antiqua"/>
              </a:rPr>
              <a:t>3’ fragments</a:t>
            </a:r>
            <a:endParaRPr lang="en-US" b="1" dirty="0">
              <a:latin typeface="Book Antiqua"/>
              <a:cs typeface="Book Antiqua"/>
            </a:endParaRPr>
          </a:p>
        </p:txBody>
      </p:sp>
      <p:sp>
        <p:nvSpPr>
          <p:cNvPr id="12" name="TextBox 11"/>
          <p:cNvSpPr txBox="1"/>
          <p:nvPr/>
        </p:nvSpPr>
        <p:spPr>
          <a:xfrm>
            <a:off x="8102991" y="1478118"/>
            <a:ext cx="1062122" cy="369332"/>
          </a:xfrm>
          <a:prstGeom prst="rect">
            <a:avLst/>
          </a:prstGeom>
          <a:noFill/>
        </p:spPr>
        <p:txBody>
          <a:bodyPr wrap="none" rtlCol="0">
            <a:spAutoFit/>
          </a:bodyPr>
          <a:lstStyle/>
          <a:p>
            <a:r>
              <a:rPr lang="en-US" dirty="0" smtClean="0">
                <a:solidFill>
                  <a:srgbClr val="0000FF"/>
                </a:solidFill>
              </a:rPr>
              <a:t>Ladder#1</a:t>
            </a:r>
            <a:endParaRPr lang="en-US" dirty="0">
              <a:solidFill>
                <a:srgbClr val="0000FF"/>
              </a:solidFill>
            </a:endParaRPr>
          </a:p>
        </p:txBody>
      </p:sp>
      <p:sp>
        <p:nvSpPr>
          <p:cNvPr id="13" name="TextBox 12"/>
          <p:cNvSpPr txBox="1"/>
          <p:nvPr/>
        </p:nvSpPr>
        <p:spPr>
          <a:xfrm>
            <a:off x="7954038" y="5116262"/>
            <a:ext cx="1062122" cy="369332"/>
          </a:xfrm>
          <a:prstGeom prst="rect">
            <a:avLst/>
          </a:prstGeom>
          <a:noFill/>
        </p:spPr>
        <p:txBody>
          <a:bodyPr wrap="none" rtlCol="0">
            <a:spAutoFit/>
          </a:bodyPr>
          <a:lstStyle/>
          <a:p>
            <a:r>
              <a:rPr lang="en-US" dirty="0" smtClean="0">
                <a:solidFill>
                  <a:srgbClr val="0000FF"/>
                </a:solidFill>
              </a:rPr>
              <a:t>Ladder#2</a:t>
            </a:r>
            <a:endParaRPr lang="en-US" dirty="0">
              <a:solidFill>
                <a:srgbClr val="0000FF"/>
              </a:solidFill>
            </a:endParaRPr>
          </a:p>
        </p:txBody>
      </p:sp>
      <p:cxnSp>
        <p:nvCxnSpPr>
          <p:cNvPr id="15" name="Straight Arrow Connector 14"/>
          <p:cNvCxnSpPr/>
          <p:nvPr/>
        </p:nvCxnSpPr>
        <p:spPr bwMode="auto">
          <a:xfrm flipV="1">
            <a:off x="7327216" y="5330378"/>
            <a:ext cx="618297" cy="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bwMode="auto">
          <a:xfrm flipV="1">
            <a:off x="7527269" y="1689712"/>
            <a:ext cx="618297" cy="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741671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wayne_footer.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524195"/>
            <a:ext cx="9144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wayne_footer.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77900"/>
            <a:ext cx="9144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0" y="2106295"/>
            <a:ext cx="8843394" cy="2105976"/>
          </a:xfrm>
          <a:prstGeom prst="rect">
            <a:avLst/>
          </a:prstGeom>
        </p:spPr>
      </p:pic>
      <p:sp>
        <p:nvSpPr>
          <p:cNvPr id="13" name="TextBox 10"/>
          <p:cNvSpPr txBox="1">
            <a:spLocks noChangeArrowheads="1"/>
          </p:cNvSpPr>
          <p:nvPr/>
        </p:nvSpPr>
        <p:spPr bwMode="auto">
          <a:xfrm>
            <a:off x="11742" y="326285"/>
            <a:ext cx="91322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2800" dirty="0">
                <a:latin typeface="Arial" charset="0"/>
                <a:cs typeface="Arial" charset="0"/>
              </a:rPr>
              <a:t>Generating ladder </a:t>
            </a:r>
            <a:r>
              <a:rPr lang="en-US" sz="2800" dirty="0" err="1">
                <a:latin typeface="Arial" charset="0"/>
                <a:cs typeface="Arial" charset="0"/>
              </a:rPr>
              <a:t>oligos</a:t>
            </a:r>
            <a:r>
              <a:rPr lang="en-US" sz="2800" dirty="0">
                <a:latin typeface="Arial" charset="0"/>
                <a:cs typeface="Arial" charset="0"/>
              </a:rPr>
              <a:t> for mass determination of RNA</a:t>
            </a:r>
          </a:p>
        </p:txBody>
      </p:sp>
      <p:sp>
        <p:nvSpPr>
          <p:cNvPr id="2" name="TextBox 1"/>
          <p:cNvSpPr txBox="1"/>
          <p:nvPr/>
        </p:nvSpPr>
        <p:spPr>
          <a:xfrm>
            <a:off x="3051949" y="4952912"/>
            <a:ext cx="6163429" cy="369332"/>
          </a:xfrm>
          <a:prstGeom prst="rect">
            <a:avLst/>
          </a:prstGeom>
          <a:noFill/>
        </p:spPr>
        <p:txBody>
          <a:bodyPr wrap="none" rtlCol="0">
            <a:spAutoFit/>
          </a:bodyPr>
          <a:lstStyle/>
          <a:p>
            <a:r>
              <a:rPr lang="en-US" dirty="0" smtClean="0"/>
              <a:t>Well-defined ladders with only one cut randomly along the RNA</a:t>
            </a:r>
            <a:endParaRPr lang="en-US" dirty="0"/>
          </a:p>
        </p:txBody>
      </p:sp>
    </p:spTree>
    <p:extLst>
      <p:ext uri="{BB962C8B-B14F-4D97-AF65-F5344CB8AC3E}">
        <p14:creationId xmlns:p14="http://schemas.microsoft.com/office/powerpoint/2010/main" val="231125992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4606</TotalTime>
  <Words>3433</Words>
  <Application>Microsoft Macintosh PowerPoint</Application>
  <PresentationFormat>On-screen Show (4:3)</PresentationFormat>
  <Paragraphs>217</Paragraphs>
  <Slides>13</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5" baseType="lpstr">
      <vt:lpstr>Office Theme</vt:lpstr>
      <vt:lpstr>Picture</vt:lpstr>
      <vt:lpstr>PowerPoint Presentation</vt:lpstr>
      <vt:lpstr>What changes can megacities bring at molecular level, especially for life molecules like DNA/RNA?</vt:lpstr>
      <vt:lpstr>New technologies needed for a systematic assessment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Acknowledgements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Shenglong ZHANG</dc:creator>
  <cp:lastModifiedBy>Shenglong ZHANG</cp:lastModifiedBy>
  <cp:revision>223</cp:revision>
  <cp:lastPrinted>2015-10-17T04:40:07Z</cp:lastPrinted>
  <dcterms:created xsi:type="dcterms:W3CDTF">2015-08-31T20:13:24Z</dcterms:created>
  <dcterms:modified xsi:type="dcterms:W3CDTF">2015-10-20T14:27:54Z</dcterms:modified>
</cp:coreProperties>
</file>