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59" r:id="rId2"/>
    <p:sldId id="301" r:id="rId3"/>
    <p:sldId id="272" r:id="rId4"/>
    <p:sldId id="269" r:id="rId5"/>
    <p:sldId id="328" r:id="rId6"/>
    <p:sldId id="325" r:id="rId7"/>
    <p:sldId id="311" r:id="rId8"/>
    <p:sldId id="307" r:id="rId9"/>
    <p:sldId id="316" r:id="rId10"/>
    <p:sldId id="317" r:id="rId11"/>
    <p:sldId id="310" r:id="rId12"/>
    <p:sldId id="315" r:id="rId13"/>
    <p:sldId id="326" r:id="rId14"/>
    <p:sldId id="285" r:id="rId15"/>
    <p:sldId id="282" r:id="rId16"/>
    <p:sldId id="270" r:id="rId17"/>
    <p:sldId id="313" r:id="rId18"/>
    <p:sldId id="314" r:id="rId19"/>
    <p:sldId id="318" r:id="rId20"/>
    <p:sldId id="260" r:id="rId21"/>
    <p:sldId id="294" r:id="rId22"/>
    <p:sldId id="295" r:id="rId23"/>
    <p:sldId id="297" r:id="rId24"/>
    <p:sldId id="319" r:id="rId25"/>
    <p:sldId id="286" r:id="rId26"/>
    <p:sldId id="276" r:id="rId27"/>
    <p:sldId id="287" r:id="rId28"/>
    <p:sldId id="289" r:id="rId29"/>
    <p:sldId id="321" r:id="rId30"/>
    <p:sldId id="305" r:id="rId31"/>
    <p:sldId id="304" r:id="rId32"/>
    <p:sldId id="306" r:id="rId33"/>
    <p:sldId id="288" r:id="rId34"/>
    <p:sldId id="280" r:id="rId35"/>
    <p:sldId id="308" r:id="rId36"/>
    <p:sldId id="309" r:id="rId37"/>
    <p:sldId id="324" r:id="rId38"/>
    <p:sldId id="32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 autoAdjust="0"/>
    <p:restoredTop sz="94646" autoAdjust="0"/>
  </p:normalViewPr>
  <p:slideViewPr>
    <p:cSldViewPr>
      <p:cViewPr varScale="1">
        <p:scale>
          <a:sx n="61" d="100"/>
          <a:sy n="61" d="100"/>
        </p:scale>
        <p:origin x="-8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B0690-94AD-4C59-8A06-1A801DA39056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96E4E-CEEA-44CF-8201-30A6FFD73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38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96E4E-CEEA-44CF-8201-30A6FFD73F6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5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0840" indent="-281092" defTabSz="9135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4369" indent="-224874" defTabSz="91355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4117" indent="-224874" defTabSz="91355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3864" indent="-224874" defTabSz="91355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3612" indent="-224874" defTabSz="91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3360" indent="-224874" defTabSz="91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3107" indent="-224874" defTabSz="91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2855" indent="-224874" defTabSz="91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C7E92E2-66B8-4A42-BC77-A826D5A46444}" type="slidenum">
              <a:rPr lang="en-US" smtClean="0">
                <a:latin typeface="Arial" pitchFamily="34" charset="0"/>
              </a:rPr>
              <a:pPr eaLnBrk="1" hangingPunct="1"/>
              <a:t>20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-Here on Long Island I have identified 3 potential sources.</a:t>
            </a:r>
          </a:p>
          <a:p>
            <a:r>
              <a:rPr lang="en-US" baseline="0" dirty="0" smtClean="0"/>
              <a:t>-landfills which I divided into MSW, C&amp;D, and yard waste</a:t>
            </a:r>
          </a:p>
          <a:p>
            <a:r>
              <a:rPr lang="en-US" baseline="0" dirty="0" smtClean="0"/>
              <a:t>-Wastewater treatment plants</a:t>
            </a:r>
          </a:p>
          <a:p>
            <a:r>
              <a:rPr lang="en-US" baseline="0" dirty="0" smtClean="0"/>
              <a:t>-agricultural reside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40CAB-617A-4ED5-8B14-8D4D391DE76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-Examine </a:t>
            </a:r>
            <a:r>
              <a:rPr lang="en-US" dirty="0" smtClean="0"/>
              <a:t>the landfills identified by the EPA as potential candidates for </a:t>
            </a:r>
            <a:r>
              <a:rPr lang="en-US" smtClean="0"/>
              <a:t>energy project</a:t>
            </a:r>
            <a:endParaRPr lang="en-US" dirty="0" smtClean="0"/>
          </a:p>
          <a:p>
            <a:r>
              <a:rPr lang="en-US" dirty="0" smtClean="0"/>
              <a:t>-Investigate the effects of recirculation of </a:t>
            </a:r>
            <a:r>
              <a:rPr lang="en-US" dirty="0" err="1" smtClean="0"/>
              <a:t>leachate</a:t>
            </a:r>
            <a:r>
              <a:rPr lang="en-US" dirty="0" smtClean="0"/>
              <a:t> in biomass as well as its potential use in Ads</a:t>
            </a:r>
          </a:p>
          <a:p>
            <a:r>
              <a:rPr lang="en-US" dirty="0" smtClean="0"/>
              <a:t>-Consider anaerobic digestion in terms of waste management at WWTPs</a:t>
            </a:r>
          </a:p>
          <a:p>
            <a:r>
              <a:rPr lang="en-US" dirty="0" smtClean="0"/>
              <a:t>-Develop biogas upgrading technology for higher heating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40CAB-617A-4ED5-8B14-8D4D391DE76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-Biogas</a:t>
            </a:r>
            <a:r>
              <a:rPr lang="en-US" baseline="0" dirty="0" smtClean="0"/>
              <a:t> is a combustible gas produced when organic matter is subjected to anaerobic conditions.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-What makes biogas so interesting the large amount of Methane it contains as you can see and this is why it makes a good substitute for natural gas.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-The exact composition of biogas ranges based on source it is extracted from.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40CAB-617A-4ED5-8B14-8D4D391DE76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697E7-BF2D-41A7-8191-D64BC78B98B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35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-Biogas</a:t>
            </a:r>
            <a:r>
              <a:rPr lang="en-US" baseline="0" dirty="0" smtClean="0"/>
              <a:t> is a combustible gas produced when organic matter is subjected to anaerobic conditions.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-What makes biogas so interesting the large amount of Methane it contains as you can see and this is why it makes a good substitute for natural gas.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-The exact composition of biogas ranges based on source it is extracted from.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40CAB-617A-4ED5-8B14-8D4D391DE76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96E4E-CEEA-44CF-8201-30A6FFD73F6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96E4E-CEEA-44CF-8201-30A6FFD73F6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96E4E-CEEA-44CF-8201-30A6FFD73F6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technologies are needed in order to more fully realize wastewater as a resource. Wastewater has the potential to be a source of renewable</a:t>
            </a:r>
            <a:r>
              <a:rPr lang="en-US" baseline="0" dirty="0" smtClean="0"/>
              <a:t> energy, water, and nutrients. A number of discoveries are enabling advances in technology to recover energy, water and nutrients from wastewater, such as new membrane materials, novel microbial pathways, advanced catalysis,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E06A1-0BF3-461B-8DF6-9D5EF36EE10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64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96E4E-CEEA-44CF-8201-30A6FFD73F6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E06A1-0BF3-461B-8DF6-9D5EF36EE10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19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96E4E-CEEA-44CF-8201-30A6FFD73F6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96E4E-CEEA-44CF-8201-30A6FFD73F6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697E7-BF2D-41A7-8191-D64BC78B98B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35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697E7-BF2D-41A7-8191-D64BC78B98B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35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20C8-964D-4B49-8779-D859E38B331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07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20C8-964D-4B49-8779-D859E38B331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07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697E7-BF2D-41A7-8191-D64BC78B98B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35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697E7-BF2D-41A7-8191-D64BC78B98B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35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697E7-BF2D-41A7-8191-D64BC78B98B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35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F0044-25F1-4048-ABE4-425BDA17DC2D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9591-05C0-46BF-A79A-BE6F98468D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F0044-25F1-4048-ABE4-425BDA17DC2D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9591-05C0-46BF-A79A-BE6F98468D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F0044-25F1-4048-ABE4-425BDA17DC2D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9591-05C0-46BF-A79A-BE6F98468D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925"/>
            <a:ext cx="5867400" cy="1446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IAB Meeting</a:t>
            </a:r>
            <a:br>
              <a:rPr lang="en-US"/>
            </a:br>
            <a:r>
              <a:rPr lang="en-US"/>
              <a:t> Clearwater Beach, FL</a:t>
            </a:r>
          </a:p>
          <a:p>
            <a:pPr>
              <a:defRPr/>
            </a:pPr>
            <a:r>
              <a:rPr lang="en-US"/>
              <a:t>April, 2010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C856F-B2D7-4414-8812-E4D7D1C61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4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F0044-25F1-4048-ABE4-425BDA17DC2D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9591-05C0-46BF-A79A-BE6F98468D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F0044-25F1-4048-ABE4-425BDA17DC2D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9591-05C0-46BF-A79A-BE6F98468D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F0044-25F1-4048-ABE4-425BDA17DC2D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9591-05C0-46BF-A79A-BE6F98468D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F0044-25F1-4048-ABE4-425BDA17DC2D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9591-05C0-46BF-A79A-BE6F98468D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F0044-25F1-4048-ABE4-425BDA17DC2D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9591-05C0-46BF-A79A-BE6F98468D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F0044-25F1-4048-ABE4-425BDA17DC2D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9591-05C0-46BF-A79A-BE6F98468D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F0044-25F1-4048-ABE4-425BDA17DC2D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9591-05C0-46BF-A79A-BE6F98468D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F0044-25F1-4048-ABE4-425BDA17DC2D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9591-05C0-46BF-A79A-BE6F98468D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F0044-25F1-4048-ABE4-425BDA17DC2D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09591-05C0-46BF-A79A-BE6F98468D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meofpoi.com/articles/History_of_fire.phphttp:/www.homeofpoi.com/articles/History_of_fire.php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ssettdemolitions.com.au/wp-content/uploads/2015/06/Waste-hierarchy.p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iOJ86B4xe8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2.jpeg"/><Relationship Id="rId7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ertc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citation.aip.org/search?value1=Devinder+Mahajan&amp;option1=author&amp;option912=resultCategory&amp;value912=ResearchPublicationContent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citation.aip.org/search?value1=Wu+Hongliang&amp;option1=author&amp;option912=resultCategory&amp;value912=ResearchPublicationContent" TargetMode="External"/><Relationship Id="rId5" Type="http://schemas.openxmlformats.org/officeDocument/2006/relationships/hyperlink" Target="http://scitation.aip.org/search?value1=Brian+Holuj&amp;option1=author&amp;option912=resultCategory&amp;value912=ResearchPublicationContent" TargetMode="External"/><Relationship Id="rId4" Type="http://schemas.openxmlformats.org/officeDocument/2006/relationships/hyperlink" Target="http://scitation.aip.org/search?value1=Chai+Xiaoli&amp;option1=author&amp;option912=resultCategory&amp;value912=ResearchPublicationContent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CAcQjRxqFQoTCNWdmbq2w8gCFYI1Pgod870N3g&amp;url=https://www.soils.org/science-policy/get-involved/infews-white-papers&amp;psig=AFQjCNH5I_8RYUQ8SjSx4g9NEVqML75R2w&amp;ust=144496134304482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152400" y="228600"/>
            <a:ext cx="8763000" cy="1020536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Smart Cities: Challenges and Solutions to Development of Low-Carbon Technologies</a:t>
            </a:r>
            <a:endParaRPr lang="en-US" altLang="zh-CN" sz="2800" dirty="0">
              <a:solidFill>
                <a:srgbClr val="FFFF00"/>
              </a:solidFill>
              <a:latin typeface="+mn-ea"/>
            </a:endParaRPr>
          </a:p>
        </p:txBody>
      </p:sp>
      <p:pic>
        <p:nvPicPr>
          <p:cNvPr id="27" name="Picture 5" descr="F:\Pictures\u=1079220082,1799261867&amp;fm=2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1" y="5381566"/>
            <a:ext cx="990600" cy="101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 descr="C:\Users\darirla\Desktop\QQ截图201404021753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884" y="5410200"/>
            <a:ext cx="780116" cy="91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52400" y="1574508"/>
            <a:ext cx="8763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/>
              <a:t>Devinder</a:t>
            </a:r>
            <a:r>
              <a:rPr lang="en-US" sz="3200" b="1" dirty="0"/>
              <a:t>  Mahajan</a:t>
            </a:r>
            <a:endParaRPr lang="en-US" sz="3200" dirty="0"/>
          </a:p>
          <a:p>
            <a:pPr algn="ctr"/>
            <a:endParaRPr lang="en-US" sz="2400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en-US" sz="2400" dirty="0" smtClean="0"/>
              <a:t>Professor &amp; Co-Director, Stony </a:t>
            </a:r>
            <a:r>
              <a:rPr lang="en-US" sz="2400" dirty="0"/>
              <a:t>Brook </a:t>
            </a:r>
            <a:r>
              <a:rPr lang="en-US" sz="2400" dirty="0" smtClean="0"/>
              <a:t>University, </a:t>
            </a:r>
            <a:r>
              <a:rPr lang="en-US" sz="2400" dirty="0"/>
              <a:t>New </a:t>
            </a:r>
            <a:r>
              <a:rPr lang="en-US" sz="2400" dirty="0" smtClean="0"/>
              <a:t>York, USA</a:t>
            </a:r>
          </a:p>
          <a:p>
            <a:pPr algn="ctr"/>
            <a:r>
              <a:rPr lang="en-US" sz="2400" dirty="0" smtClean="0"/>
              <a:t>High End Foreign Expert-Energy &amp; Environment, </a:t>
            </a:r>
            <a:r>
              <a:rPr lang="en-US" sz="2400" dirty="0" err="1" smtClean="0"/>
              <a:t>Tongji</a:t>
            </a:r>
            <a:r>
              <a:rPr lang="en-US" sz="2400" dirty="0" smtClean="0"/>
              <a:t> U., China  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Workshop</a:t>
            </a:r>
          </a:p>
          <a:p>
            <a:pPr algn="ctr"/>
            <a:r>
              <a:rPr lang="en-US" sz="2400" cap="small" dirty="0" smtClean="0"/>
              <a:t>Food, Energy, and Water (FEW) Nexus in Sustainable Cities               </a:t>
            </a:r>
            <a:endParaRPr lang="en-US" sz="2400" dirty="0" smtClean="0"/>
          </a:p>
          <a:p>
            <a:pPr algn="ctr"/>
            <a:r>
              <a:rPr lang="en-US" sz="2400" dirty="0" smtClean="0"/>
              <a:t>Hotel Regent Beijing, Beijing, China 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October 20-21, 2015</a:t>
            </a:r>
          </a:p>
          <a:p>
            <a:pPr algn="ctr"/>
            <a:r>
              <a:rPr lang="en-US" sz="2400" b="1" dirty="0" smtClean="0"/>
              <a:t> </a:t>
            </a:r>
            <a:endParaRPr lang="en-US" sz="2400" dirty="0" smtClean="0"/>
          </a:p>
        </p:txBody>
      </p:sp>
      <p:pic>
        <p:nvPicPr>
          <p:cNvPr id="7" name="Picture 6" descr="C:\Users\admin\Desktop\Advanced Energy Logo\AdvancedEnergyLogo-4C-CMYK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562600"/>
            <a:ext cx="2657475" cy="632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062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94" y="1724331"/>
            <a:ext cx="6373906" cy="3902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1000" y="19812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+50%</a:t>
            </a:r>
            <a:endParaRPr lang="en-US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39624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2 - 3</a:t>
            </a:r>
            <a:endParaRPr 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7162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Population Increase- Projections</a:t>
            </a:r>
            <a:endParaRPr lang="en-US" sz="28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06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7162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The Food-Energy-Water Nexus</a:t>
            </a:r>
            <a:endParaRPr lang="en-US" sz="28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19200"/>
            <a:ext cx="6172200" cy="494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5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66800" y="1838980"/>
            <a:ext cx="7162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Waste Utilization Opportunities </a:t>
            </a:r>
            <a:endParaRPr lang="en-US" sz="28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51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97" y="467442"/>
            <a:ext cx="4489450" cy="37099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58805" y="467442"/>
            <a:ext cx="1327796" cy="5213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Black C</a:t>
            </a:r>
            <a:endParaRPr lang="en-US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39000" y="455485"/>
            <a:ext cx="1098686" cy="5453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</a:t>
            </a:r>
            <a:r>
              <a:rPr lang="en-US" sz="2400" b="1" baseline="-25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2400" b="1" baseline="-250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2703" y="3161749"/>
            <a:ext cx="1327796" cy="6036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Ash</a:t>
            </a:r>
          </a:p>
          <a:p>
            <a:pPr algn="ctr"/>
            <a:endParaRPr lang="en-US" sz="3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13515" y="1870465"/>
            <a:ext cx="4566746" cy="5606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Process: Combustion</a:t>
            </a:r>
            <a:endParaRPr lang="en-US" sz="2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32094" y="4343400"/>
            <a:ext cx="881190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“Much of the changes in technology and science can be  associated with the continual increase in the amount of 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e</a:t>
            </a:r>
            <a:r>
              <a:rPr kumimoji="0" lang="en-US" sz="240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nergy available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through FIRE and brought under control.”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u="sng" dirty="0" smtClean="0">
                <a:latin typeface="Calibri" pitchFamily="34" charset="0"/>
                <a:cs typeface="Calibri" pitchFamily="34" charset="0"/>
                <a:hlinkClick r:id="rId3"/>
              </a:rPr>
              <a:t>http</a:t>
            </a:r>
            <a:r>
              <a:rPr lang="en-US" sz="2400" u="sng" dirty="0">
                <a:latin typeface="Calibri" pitchFamily="34" charset="0"/>
                <a:cs typeface="Calibri" pitchFamily="34" charset="0"/>
                <a:hlinkClick r:id="rId3"/>
              </a:rPr>
              <a:t>://</a:t>
            </a:r>
            <a:r>
              <a:rPr lang="en-US" sz="2400" u="sng" dirty="0" smtClean="0">
                <a:latin typeface="Calibri" pitchFamily="34" charset="0"/>
                <a:cs typeface="Calibri" pitchFamily="34" charset="0"/>
                <a:hlinkClick r:id="rId3"/>
              </a:rPr>
              <a:t>www.homeofpoi.com/articles/History_of_fire.php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en-US" sz="2400" b="0" i="1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Bent-Up Arrow 14"/>
          <p:cNvSpPr/>
          <p:nvPr/>
        </p:nvSpPr>
        <p:spPr>
          <a:xfrm>
            <a:off x="2209800" y="1000791"/>
            <a:ext cx="4212903" cy="21840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Bent-Up Arrow 18"/>
          <p:cNvSpPr/>
          <p:nvPr/>
        </p:nvSpPr>
        <p:spPr>
          <a:xfrm>
            <a:off x="3575440" y="1014394"/>
            <a:ext cx="4212903" cy="21840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endCxn id="5" idx="1"/>
          </p:cNvCxnSpPr>
          <p:nvPr/>
        </p:nvCxnSpPr>
        <p:spPr>
          <a:xfrm>
            <a:off x="2819400" y="3161749"/>
            <a:ext cx="3603303" cy="30184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824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7467600" cy="60960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dirty="0" smtClean="0">
                <a:solidFill>
                  <a:srgbClr val="FFFF00"/>
                </a:solidFill>
                <a:latin typeface="+mj-lt"/>
                <a:ea typeface="+mn-ea"/>
              </a:rPr>
              <a:t>Global Recoverable Natural Gas and Consumption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4343400" cy="33360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6248400"/>
            <a:ext cx="3762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Economist, 2012 data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47799"/>
            <a:ext cx="3577895" cy="29550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8600" y="4572000"/>
            <a:ext cx="792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/>
              <a:buChar char="Ø"/>
            </a:pPr>
            <a:r>
              <a:rPr lang="en-US" sz="2000" dirty="0" smtClean="0">
                <a:cs typeface="Times New Roman" pitchFamily="18" charset="0"/>
              </a:rPr>
              <a:t> Recoverable gas: &gt; 550 </a:t>
            </a:r>
            <a:r>
              <a:rPr lang="en-US" sz="2000" dirty="0" err="1" smtClean="0">
                <a:cs typeface="Times New Roman" pitchFamily="18" charset="0"/>
              </a:rPr>
              <a:t>tcm</a:t>
            </a:r>
            <a:endParaRPr lang="en-US" sz="2000" dirty="0" smtClean="0">
              <a:cs typeface="Times New Roman" pitchFamily="18" charset="0"/>
            </a:endParaRPr>
          </a:p>
          <a:p>
            <a:pPr>
              <a:buFont typeface="Wingdings"/>
              <a:buChar char="Ø"/>
            </a:pPr>
            <a:r>
              <a:rPr lang="en-US" sz="2000" dirty="0" smtClean="0">
                <a:cs typeface="Times New Roman" pitchFamily="18" charset="0"/>
              </a:rPr>
              <a:t>With over 250 years of reserves available, the fossil fuels share will drop from 81% to 74% by 2035.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112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105" y="6088252"/>
            <a:ext cx="441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U.S. EPA (2006) </a:t>
            </a:r>
            <a:r>
              <a:rPr lang="en-US" sz="1600" b="1" i="1" dirty="0" smtClean="0"/>
              <a:t>EPA 430-R-06-003</a:t>
            </a:r>
            <a:r>
              <a:rPr lang="en-US" sz="1600" b="1" dirty="0" smtClean="0"/>
              <a:t>, revised 2012</a:t>
            </a:r>
            <a:endParaRPr lang="en-US" sz="16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76400"/>
            <a:ext cx="6682857" cy="376396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7924800" cy="68580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dirty="0" smtClean="0">
                <a:solidFill>
                  <a:srgbClr val="FFFF00"/>
                </a:solidFill>
                <a:latin typeface="+mj-lt"/>
                <a:ea typeface="+mn-ea"/>
              </a:rPr>
              <a:t>Global Anthropogenic Methane Emissions (by Source) </a:t>
            </a:r>
          </a:p>
        </p:txBody>
      </p:sp>
    </p:spTree>
    <p:extLst>
      <p:ext uri="{BB962C8B-B14F-4D97-AF65-F5344CB8AC3E}">
        <p14:creationId xmlns:p14="http://schemas.microsoft.com/office/powerpoint/2010/main" val="26826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F:\Pictures\u=1079220082,1799261867&amp;fm=2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9826" y="6172200"/>
            <a:ext cx="522374" cy="57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darirla\Desktop\QQ截图201404021753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6234289"/>
            <a:ext cx="533400" cy="62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darirla\Desktop\QQ截图201404021746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6231008"/>
            <a:ext cx="2081565" cy="47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87663" y="838200"/>
            <a:ext cx="811562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+mj-lt"/>
                <a:cs typeface="Times New Roman" pitchFamily="18" charset="0"/>
              </a:rPr>
              <a:t>GHG Effect</a:t>
            </a:r>
            <a:r>
              <a:rPr lang="en-US" sz="2000" dirty="0" smtClean="0">
                <a:latin typeface="+mj-lt"/>
                <a:cs typeface="Times New Roman" pitchFamily="18" charset="0"/>
              </a:rPr>
              <a:t>:  CH</a:t>
            </a:r>
            <a:r>
              <a:rPr lang="en-US" sz="2000" baseline="-25000" dirty="0" smtClean="0">
                <a:latin typeface="+mj-lt"/>
                <a:cs typeface="Times New Roman" pitchFamily="18" charset="0"/>
              </a:rPr>
              <a:t>4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~ 21 (CO</a:t>
            </a:r>
            <a:r>
              <a:rPr lang="en-US" sz="2000" baseline="-25000" dirty="0" smtClean="0">
                <a:latin typeface="+mj-lt"/>
                <a:cs typeface="Times New Roman" pitchFamily="18" charset="0"/>
              </a:rPr>
              <a:t>2</a:t>
            </a:r>
            <a:r>
              <a:rPr lang="en-US" sz="2000" dirty="0" smtClean="0">
                <a:latin typeface="+mj-lt"/>
                <a:cs typeface="Times New Roman" pitchFamily="18" charset="0"/>
              </a:rPr>
              <a:t>)</a:t>
            </a:r>
          </a:p>
          <a:p>
            <a:endParaRPr lang="en-US" sz="2000" b="1" dirty="0" smtClean="0">
              <a:latin typeface="+mj-lt"/>
              <a:cs typeface="Times New Roman" pitchFamily="18" charset="0"/>
            </a:endParaRPr>
          </a:p>
          <a:p>
            <a:r>
              <a:rPr lang="en-US" sz="2000" b="1" dirty="0" smtClean="0">
                <a:latin typeface="+mj-lt"/>
                <a:cs typeface="Times New Roman" pitchFamily="18" charset="0"/>
              </a:rPr>
              <a:t>Fugitive CH</a:t>
            </a:r>
            <a:r>
              <a:rPr lang="en-US" sz="2000" b="1" baseline="-25000" dirty="0" smtClean="0">
                <a:latin typeface="+mj-lt"/>
                <a:cs typeface="Times New Roman" pitchFamily="18" charset="0"/>
              </a:rPr>
              <a:t>4 </a:t>
            </a:r>
            <a:r>
              <a:rPr lang="en-US" sz="2000" b="1" dirty="0" smtClean="0">
                <a:latin typeface="+mj-lt"/>
                <a:cs typeface="Times New Roman" pitchFamily="18" charset="0"/>
              </a:rPr>
              <a:t>release data (2013)</a:t>
            </a:r>
          </a:p>
          <a:p>
            <a:r>
              <a:rPr lang="en-US" sz="2000" dirty="0" smtClean="0">
                <a:latin typeface="+mj-lt"/>
                <a:cs typeface="Times New Roman" pitchFamily="18" charset="0"/>
              </a:rPr>
              <a:t>Global: 882 </a:t>
            </a:r>
            <a:r>
              <a:rPr lang="en-US" sz="2000" dirty="0" err="1" smtClean="0">
                <a:latin typeface="+mj-lt"/>
                <a:cs typeface="Times New Roman" pitchFamily="18" charset="0"/>
              </a:rPr>
              <a:t>bcm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or 27% of total global </a:t>
            </a:r>
            <a:r>
              <a:rPr lang="en-US" sz="2000" dirty="0">
                <a:latin typeface="+mj-lt"/>
                <a:cs typeface="Times New Roman" pitchFamily="18" charset="0"/>
              </a:rPr>
              <a:t>CH</a:t>
            </a:r>
            <a:r>
              <a:rPr lang="en-US" sz="2000" baseline="-25000" dirty="0">
                <a:latin typeface="+mj-lt"/>
                <a:cs typeface="Times New Roman" pitchFamily="18" charset="0"/>
              </a:rPr>
              <a:t>4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consumption</a:t>
            </a:r>
          </a:p>
          <a:p>
            <a:r>
              <a:rPr lang="en-US" sz="2000" dirty="0">
                <a:cs typeface="Times New Roman" pitchFamily="18" charset="0"/>
              </a:rPr>
              <a:t>CH</a:t>
            </a:r>
            <a:r>
              <a:rPr lang="en-US" sz="2000" baseline="-25000" dirty="0">
                <a:cs typeface="Times New Roman" pitchFamily="18" charset="0"/>
              </a:rPr>
              <a:t>4</a:t>
            </a:r>
            <a:r>
              <a:rPr lang="en-US" sz="2000" dirty="0">
                <a:cs typeface="Times New Roman" pitchFamily="18" charset="0"/>
              </a:rPr>
              <a:t> contribution to </a:t>
            </a:r>
            <a:r>
              <a:rPr lang="en-US" sz="2000" dirty="0" smtClean="0">
                <a:cs typeface="Times New Roman" pitchFamily="18" charset="0"/>
              </a:rPr>
              <a:t>total global </a:t>
            </a:r>
            <a:r>
              <a:rPr lang="en-US" sz="2000" dirty="0">
                <a:cs typeface="Times New Roman" pitchFamily="18" charset="0"/>
              </a:rPr>
              <a:t>GHG emissions: 15% </a:t>
            </a:r>
          </a:p>
          <a:p>
            <a:r>
              <a:rPr lang="en-US" sz="2000" dirty="0" smtClean="0">
                <a:latin typeface="+mj-lt"/>
                <a:cs typeface="Times New Roman" pitchFamily="18" charset="0"/>
              </a:rPr>
              <a:t>Landfills: 30-90 </a:t>
            </a:r>
            <a:r>
              <a:rPr lang="en-US" sz="2000" dirty="0" err="1" smtClean="0">
                <a:latin typeface="+mj-lt"/>
                <a:cs typeface="Times New Roman" pitchFamily="18" charset="0"/>
              </a:rPr>
              <a:t>bcm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(105 – 315 </a:t>
            </a:r>
            <a:r>
              <a:rPr lang="en-US" sz="2000" dirty="0" err="1" smtClean="0">
                <a:latin typeface="+mj-lt"/>
                <a:cs typeface="Times New Roman" pitchFamily="18" charset="0"/>
              </a:rPr>
              <a:t>mboe</a:t>
            </a:r>
            <a:r>
              <a:rPr lang="en-US" sz="2000" dirty="0" smtClean="0">
                <a:latin typeface="+mj-lt"/>
                <a:cs typeface="Times New Roman" pitchFamily="18" charset="0"/>
              </a:rPr>
              <a:t>)* </a:t>
            </a:r>
          </a:p>
          <a:p>
            <a:r>
              <a:rPr lang="en-US" sz="2000" b="1" dirty="0" smtClean="0">
                <a:latin typeface="+mj-lt"/>
                <a:cs typeface="Times New Roman" pitchFamily="18" charset="0"/>
              </a:rPr>
              <a:t>US Landfills</a:t>
            </a:r>
          </a:p>
          <a:p>
            <a:r>
              <a:rPr lang="en-US" sz="2000" dirty="0" smtClean="0">
                <a:latin typeface="+mj-lt"/>
                <a:cs typeface="Times New Roman" pitchFamily="18" charset="0"/>
              </a:rPr>
              <a:t>#3 source of anthropogenic </a:t>
            </a:r>
            <a:r>
              <a:rPr lang="en-US" sz="2000" dirty="0">
                <a:latin typeface="+mj-lt"/>
                <a:cs typeface="Times New Roman" pitchFamily="18" charset="0"/>
              </a:rPr>
              <a:t>CH</a:t>
            </a:r>
            <a:r>
              <a:rPr lang="en-US" sz="2000" baseline="-25000" dirty="0">
                <a:latin typeface="+mj-lt"/>
                <a:cs typeface="Times New Roman" pitchFamily="18" charset="0"/>
              </a:rPr>
              <a:t>4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emissions</a:t>
            </a:r>
          </a:p>
          <a:p>
            <a:r>
              <a:rPr lang="en-US" sz="2000" dirty="0" smtClean="0">
                <a:latin typeface="+mj-lt"/>
                <a:cs typeface="Times New Roman" pitchFamily="18" charset="0"/>
              </a:rPr>
              <a:t>17.7% of all </a:t>
            </a:r>
            <a:r>
              <a:rPr lang="en-US" sz="2000" dirty="0">
                <a:latin typeface="+mj-lt"/>
                <a:cs typeface="Times New Roman" pitchFamily="18" charset="0"/>
              </a:rPr>
              <a:t>CH</a:t>
            </a:r>
            <a:r>
              <a:rPr lang="en-US" sz="2000" baseline="-25000" dirty="0">
                <a:latin typeface="+mj-lt"/>
                <a:cs typeface="Times New Roman" pitchFamily="18" charset="0"/>
              </a:rPr>
              <a:t>4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emissions (103 MMTCO</a:t>
            </a:r>
            <a:r>
              <a:rPr lang="en-US" sz="2000" baseline="-25000" dirty="0" smtClean="0">
                <a:latin typeface="+mj-lt"/>
                <a:cs typeface="Times New Roman" pitchFamily="18" charset="0"/>
              </a:rPr>
              <a:t>2</a:t>
            </a:r>
            <a:r>
              <a:rPr lang="en-US" sz="2000" dirty="0" smtClean="0">
                <a:latin typeface="+mj-lt"/>
                <a:cs typeface="Times New Roman" pitchFamily="18" charset="0"/>
              </a:rPr>
              <a:t>e)</a:t>
            </a:r>
            <a:endParaRPr lang="en-US" sz="2000" b="1" dirty="0" smtClean="0">
              <a:latin typeface="+mj-lt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</a:t>
            </a:r>
            <a:r>
              <a:rPr lang="en-US" sz="2000" dirty="0">
                <a:cs typeface="Times New Roman" pitchFamily="18" charset="0"/>
              </a:rPr>
              <a:t>New White </a:t>
            </a:r>
            <a:r>
              <a:rPr lang="en-US" sz="2000" dirty="0" smtClean="0">
                <a:cs typeface="Times New Roman" pitchFamily="18" charset="0"/>
              </a:rPr>
              <a:t>House </a:t>
            </a:r>
            <a:r>
              <a:rPr lang="en-US" sz="2000" dirty="0">
                <a:cs typeface="Times New Roman" pitchFamily="18" charset="0"/>
              </a:rPr>
              <a:t>strategy to curb CH</a:t>
            </a:r>
            <a:r>
              <a:rPr lang="en-US" sz="2000" baseline="-25000" dirty="0">
                <a:cs typeface="Times New Roman" pitchFamily="18" charset="0"/>
              </a:rPr>
              <a:t>4</a:t>
            </a:r>
            <a:r>
              <a:rPr lang="en-US" sz="2000" dirty="0">
                <a:cs typeface="Times New Roman" pitchFamily="18" charset="0"/>
              </a:rPr>
              <a:t> emissions </a:t>
            </a:r>
            <a:r>
              <a:rPr lang="en-US" sz="2000" dirty="0" smtClean="0">
                <a:cs typeface="Times New Roman" pitchFamily="18" charset="0"/>
              </a:rPr>
              <a:t>from landfills, agriculture (35%), Coal mines and Oil &amp; Gas operations (28%) to be developed (April 2014) </a:t>
            </a:r>
            <a:endParaRPr lang="en-US" sz="2000" dirty="0">
              <a:cs typeface="Times New Roman" pitchFamily="18" charset="0"/>
            </a:endParaRPr>
          </a:p>
          <a:p>
            <a:r>
              <a:rPr lang="en-US" sz="2000" b="1" dirty="0" smtClean="0">
                <a:latin typeface="+mj-lt"/>
                <a:cs typeface="Times New Roman" pitchFamily="18" charset="0"/>
              </a:rPr>
              <a:t>China</a:t>
            </a:r>
          </a:p>
          <a:p>
            <a:r>
              <a:rPr lang="en-US" sz="2000" dirty="0" smtClean="0">
                <a:latin typeface="+mj-lt"/>
                <a:cs typeface="Times New Roman" pitchFamily="18" charset="0"/>
              </a:rPr>
              <a:t>352 MT MSW (50% in landfills)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If increased to 70%, 40-80 </a:t>
            </a:r>
            <a:r>
              <a:rPr lang="en-US" sz="2000" dirty="0" err="1" smtClean="0">
                <a:latin typeface="+mj-lt"/>
                <a:cs typeface="Times New Roman" pitchFamily="18" charset="0"/>
              </a:rPr>
              <a:t>bcm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CH4 will be available as a renewable energy source </a:t>
            </a:r>
          </a:p>
          <a:p>
            <a:endParaRPr lang="en-US" dirty="0" smtClean="0">
              <a:latin typeface="+mj-lt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*Miller et al., PNAS, 2013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480" y="15240"/>
            <a:ext cx="5619346" cy="67056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dirty="0" smtClean="0">
                <a:solidFill>
                  <a:srgbClr val="FFFF00"/>
                </a:solidFill>
                <a:latin typeface="+mn-lt"/>
                <a:ea typeface="+mn-ea"/>
                <a:cs typeface="Arial" panose="020B0604020202020204" pitchFamily="34" charset="0"/>
              </a:rPr>
              <a:t>Facts about Methane Release* </a:t>
            </a:r>
          </a:p>
        </p:txBody>
      </p:sp>
    </p:spTree>
    <p:extLst>
      <p:ext uri="{BB962C8B-B14F-4D97-AF65-F5344CB8AC3E}">
        <p14:creationId xmlns:p14="http://schemas.microsoft.com/office/powerpoint/2010/main" val="171120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5257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Waste Management Options </a:t>
            </a:r>
            <a:endParaRPr lang="en-US" sz="28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594360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http://www.bassettdemolitions.com.au/active-recycling/</a:t>
            </a:r>
          </a:p>
        </p:txBody>
      </p:sp>
      <p:pic>
        <p:nvPicPr>
          <p:cNvPr id="5126" name="Picture 6" descr="Waste-hierarch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083425" cy="386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86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651009" y="5894123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World Bank</a:t>
            </a:r>
            <a:endParaRPr lang="en-US" sz="2000" b="1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488" y="999072"/>
            <a:ext cx="12477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955263" y="1423917"/>
            <a:ext cx="66553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134 </a:t>
            </a:r>
            <a:r>
              <a:rPr lang="en-US" sz="2400" dirty="0" err="1" smtClean="0">
                <a:latin typeface="Calibri" pitchFamily="34" charset="0"/>
              </a:rPr>
              <a:t>bcm</a:t>
            </a:r>
            <a:r>
              <a:rPr lang="en-US" sz="2400" dirty="0" smtClean="0">
                <a:latin typeface="Calibri" pitchFamily="34" charset="0"/>
              </a:rPr>
              <a:t> gas is flared annually</a:t>
            </a:r>
          </a:p>
          <a:p>
            <a:r>
              <a:rPr lang="en-US" sz="2400" dirty="0" smtClean="0">
                <a:latin typeface="Calibri" pitchFamily="34" charset="0"/>
              </a:rPr>
              <a:t>~5% of total global gas usage</a:t>
            </a:r>
          </a:p>
          <a:p>
            <a:r>
              <a:rPr lang="en-US" sz="2400" dirty="0" smtClean="0">
                <a:latin typeface="Calibri" pitchFamily="34" charset="0"/>
              </a:rPr>
              <a:t>= 400 </a:t>
            </a:r>
            <a:r>
              <a:rPr lang="en-US" sz="2400" dirty="0" err="1" smtClean="0">
                <a:latin typeface="Calibri" pitchFamily="34" charset="0"/>
              </a:rPr>
              <a:t>mt</a:t>
            </a:r>
            <a:r>
              <a:rPr lang="en-US" sz="2400" dirty="0" smtClean="0">
                <a:latin typeface="Calibri" pitchFamily="34" charset="0"/>
              </a:rPr>
              <a:t> or 2% of total global CO</a:t>
            </a:r>
            <a:r>
              <a:rPr lang="en-US" sz="2400" baseline="-25000" dirty="0" smtClean="0">
                <a:latin typeface="Calibri" pitchFamily="34" charset="0"/>
              </a:rPr>
              <a:t>2 </a:t>
            </a:r>
            <a:r>
              <a:rPr lang="en-US" sz="2400" dirty="0" smtClean="0">
                <a:latin typeface="Calibri" pitchFamily="34" charset="0"/>
              </a:rPr>
              <a:t>emissions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Global Gas Flaring Reduction (GGFR) Initiative</a:t>
            </a:r>
            <a:endParaRPr lang="en-US" sz="2400" b="1" dirty="0" smtClean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1510" y="5213552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►  Oil Displacement potential = 1.4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mbd</a:t>
            </a:r>
            <a:endParaRPr lang="en-US" sz="28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5867400"/>
            <a:ext cx="5562600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www.youtube.com/watch?v=miOJ86B4xe8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701801" y="3438531"/>
            <a:ext cx="8159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Calibri" pitchFamily="34" charset="0"/>
              </a:rPr>
              <a:t>Policy Issues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Limited access to international or local gas markets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Lack of financing for infrastructure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Undeveloped regulatory framework.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411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Flared Natural Gas</a:t>
            </a:r>
            <a:endParaRPr lang="en-US" sz="28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72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248400" cy="417422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6705600" cy="60960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dirty="0" smtClean="0">
                <a:solidFill>
                  <a:srgbClr val="FFFF00"/>
                </a:solidFill>
                <a:latin typeface="+mj-lt"/>
                <a:ea typeface="+mn-ea"/>
              </a:rPr>
              <a:t>Methane Production from Landfills</a:t>
            </a:r>
          </a:p>
        </p:txBody>
      </p:sp>
    </p:spTree>
    <p:extLst>
      <p:ext uri="{BB962C8B-B14F-4D97-AF65-F5344CB8AC3E}">
        <p14:creationId xmlns:p14="http://schemas.microsoft.com/office/powerpoint/2010/main" val="27883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7" descr="Long_Is_DEM_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" y="1495425"/>
            <a:ext cx="76962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4756150" y="3245643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BNL</a:t>
            </a:r>
          </a:p>
        </p:txBody>
      </p:sp>
      <p:sp>
        <p:nvSpPr>
          <p:cNvPr id="14" name="Rectangle 39"/>
          <p:cNvSpPr>
            <a:spLocks noChangeArrowheads="1"/>
          </p:cNvSpPr>
          <p:nvPr/>
        </p:nvSpPr>
        <p:spPr bwMode="auto">
          <a:xfrm>
            <a:off x="3578225" y="2409278"/>
            <a:ext cx="183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Stony Brook U.</a:t>
            </a:r>
          </a:p>
        </p:txBody>
      </p:sp>
      <p:sp>
        <p:nvSpPr>
          <p:cNvPr id="15" name="AutoShape 41"/>
          <p:cNvSpPr>
            <a:spLocks noChangeArrowheads="1"/>
          </p:cNvSpPr>
          <p:nvPr/>
        </p:nvSpPr>
        <p:spPr bwMode="auto">
          <a:xfrm>
            <a:off x="3886200" y="2895600"/>
            <a:ext cx="304800" cy="304800"/>
          </a:xfrm>
          <a:prstGeom prst="star5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660066"/>
              </a:solidFill>
              <a:latin typeface="Garamond" pitchFamily="18" charset="0"/>
              <a:cs typeface="Arial" pitchFamily="34" charset="0"/>
            </a:endParaRPr>
          </a:p>
        </p:txBody>
      </p:sp>
      <p:sp>
        <p:nvSpPr>
          <p:cNvPr id="16" name="AutoShape 42"/>
          <p:cNvSpPr>
            <a:spLocks noChangeArrowheads="1"/>
          </p:cNvSpPr>
          <p:nvPr/>
        </p:nvSpPr>
        <p:spPr bwMode="auto">
          <a:xfrm>
            <a:off x="4494551" y="3276600"/>
            <a:ext cx="304800" cy="304800"/>
          </a:xfrm>
          <a:prstGeom prst="star5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660066"/>
              </a:solidFill>
              <a:latin typeface="Garamond" pitchFamily="18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77200" y="1373434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The End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AutoShape 42"/>
          <p:cNvSpPr>
            <a:spLocks noChangeArrowheads="1"/>
          </p:cNvSpPr>
          <p:nvPr/>
        </p:nvSpPr>
        <p:spPr bwMode="auto">
          <a:xfrm>
            <a:off x="7924800" y="2287834"/>
            <a:ext cx="304800" cy="304800"/>
          </a:xfrm>
          <a:prstGeom prst="star5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660066"/>
              </a:solidFill>
              <a:latin typeface="Garamond" pitchFamily="18" charset="0"/>
              <a:cs typeface="Arial" pitchFamily="34" charset="0"/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7620000" y="2528613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Montauk Point</a:t>
            </a:r>
            <a:endParaRPr lang="en-US" sz="1800" b="1" dirty="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34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81314"/>
              </p:ext>
            </p:extLst>
          </p:nvPr>
        </p:nvGraphicFramePr>
        <p:xfrm>
          <a:off x="1371600" y="1600200"/>
          <a:ext cx="6000750" cy="2469495"/>
        </p:xfrm>
        <a:graphic>
          <a:graphicData uri="http://schemas.openxmlformats.org/drawingml/2006/table">
            <a:tbl>
              <a:tblPr/>
              <a:tblGrid>
                <a:gridCol w="3000375"/>
                <a:gridCol w="3000375"/>
              </a:tblGrid>
              <a:tr h="352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Component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% Content 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2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CH</a:t>
                      </a:r>
                      <a:r>
                        <a:rPr kumimoji="0" lang="en-US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*</a:t>
                      </a:r>
                      <a:endParaRPr kumimoji="0" lang="en-US" sz="17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55-70 (v/v)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D0"/>
                    </a:solidFill>
                  </a:tcPr>
                </a:tc>
              </a:tr>
              <a:tr h="353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CO</a:t>
                      </a:r>
                      <a:r>
                        <a:rPr kumimoji="0" lang="en-US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*</a:t>
                      </a:r>
                      <a:endParaRPr kumimoji="0" lang="en-US" sz="17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30-45% (v/v)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E9"/>
                    </a:solidFill>
                  </a:tcPr>
                </a:tc>
              </a:tr>
              <a:tr h="352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</a:t>
                      </a:r>
                      <a:r>
                        <a:rPr kumimoji="0" lang="en-US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S*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200-4000 ppm (v/v)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D0"/>
                    </a:solidFill>
                  </a:tcPr>
                </a:tc>
              </a:tr>
              <a:tr h="352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NH</a:t>
                      </a:r>
                      <a:r>
                        <a:rPr kumimoji="0" lang="en-US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**</a:t>
                      </a:r>
                      <a:endParaRPr kumimoji="0" lang="en-US" sz="17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0-350 ppm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E9"/>
                    </a:solidFill>
                  </a:tcPr>
                </a:tc>
              </a:tr>
              <a:tr h="353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Humidity***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Saturated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D0"/>
                    </a:solidFill>
                  </a:tcPr>
                </a:tc>
              </a:tr>
              <a:tr h="352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Energy Content*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20-25 MJ/m</a:t>
                      </a:r>
                      <a:r>
                        <a:rPr kumimoji="0" lang="en-US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E9"/>
                    </a:solidFill>
                  </a:tcPr>
                </a:tc>
              </a:tr>
            </a:tbl>
          </a:graphicData>
        </a:graphic>
      </p:graphicFrame>
      <p:sp>
        <p:nvSpPr>
          <p:cNvPr id="42013" name="TextBox 5"/>
          <p:cNvSpPr txBox="1">
            <a:spLocks noChangeArrowheads="1"/>
          </p:cNvSpPr>
          <p:nvPr/>
        </p:nvSpPr>
        <p:spPr bwMode="auto">
          <a:xfrm>
            <a:off x="228600" y="4267200"/>
            <a:ext cx="8799204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100" dirty="0">
                <a:latin typeface="Garamond" pitchFamily="18" charset="0"/>
                <a:cs typeface="Arial" pitchFamily="34" charset="0"/>
              </a:rPr>
              <a:t>*</a:t>
            </a:r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RISE-AT (Regional Information Service Center  for South East Asia on Appropriate Technology), 1998. Review of current status of </a:t>
            </a:r>
          </a:p>
          <a:p>
            <a:pPr eaLnBrk="1" hangingPunct="1"/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anaerobic digestion technology for treatment of municipal solid waste.</a:t>
            </a:r>
          </a:p>
          <a:p>
            <a:pPr eaLnBrk="1" hangingPunct="1"/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** </a:t>
            </a:r>
            <a:r>
              <a:rPr lang="en-US" sz="1100" b="1" dirty="0" err="1">
                <a:latin typeface="Times New Roman" pitchFamily="18" charset="0"/>
                <a:cs typeface="Times New Roman" pitchFamily="18" charset="0"/>
              </a:rPr>
              <a:t>Strik</a:t>
            </a:r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, D.P.B.T.B. et al., 2006. A pH-based control of ammonia in biogas during anaerobic digestion of artificial pig manure and maize silage. </a:t>
            </a:r>
          </a:p>
          <a:p>
            <a:pPr eaLnBrk="1" hangingPunct="1"/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Process Biochemistry 41, 1235-1238</a:t>
            </a:r>
          </a:p>
          <a:p>
            <a:pPr eaLnBrk="1" hangingPunct="1"/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*** </a:t>
            </a:r>
            <a:r>
              <a:rPr lang="en-US" sz="1100" b="1" dirty="0" err="1">
                <a:latin typeface="Times New Roman" pitchFamily="18" charset="0"/>
                <a:cs typeface="Times New Roman" pitchFamily="18" charset="0"/>
              </a:rPr>
              <a:t>Rakičan</a:t>
            </a:r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, 2007. Biogas for farming, energy  conversion and environment projection</a:t>
            </a:r>
          </a:p>
        </p:txBody>
      </p:sp>
      <p:sp>
        <p:nvSpPr>
          <p:cNvPr id="42014" name="Rectangle 15"/>
          <p:cNvSpPr>
            <a:spLocks noChangeArrowheads="1"/>
          </p:cNvSpPr>
          <p:nvPr/>
        </p:nvSpPr>
        <p:spPr bwMode="auto">
          <a:xfrm>
            <a:off x="5682413" y="5410200"/>
            <a:ext cx="3178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latin typeface="Garamond" pitchFamily="18" charset="0"/>
                <a:cs typeface="Arial" pitchFamily="34" charset="0"/>
              </a:rPr>
              <a:t>Courtesy: M. Smith, USDA, 2009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3810"/>
            <a:ext cx="4114800" cy="60579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800" dirty="0" smtClean="0">
                <a:solidFill>
                  <a:srgbClr val="FFFF00"/>
                </a:solidFill>
                <a:latin typeface="+mn-lt"/>
                <a:ea typeface="+mn-ea"/>
              </a:rPr>
              <a:t>Biogas Composition</a:t>
            </a:r>
          </a:p>
        </p:txBody>
      </p:sp>
    </p:spTree>
    <p:extLst>
      <p:ext uri="{BB962C8B-B14F-4D97-AF65-F5344CB8AC3E}">
        <p14:creationId xmlns:p14="http://schemas.microsoft.com/office/powerpoint/2010/main" val="325879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8229600" cy="524040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</a:t>
            </a:r>
            <a:r>
              <a:rPr lang="en-US" sz="2400" dirty="0">
                <a:cs typeface="Times New Roman" panose="02020603050405020304" pitchFamily="18" charset="0"/>
              </a:rPr>
              <a:t>In New York State, 65% of the waste stream is composed of degradable items in the form of paper and </a:t>
            </a:r>
            <a:r>
              <a:rPr lang="en-US" sz="2400" dirty="0" smtClean="0">
                <a:cs typeface="Times New Roman" panose="02020603050405020304" pitchFamily="18" charset="0"/>
              </a:rPr>
              <a:t>organics.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cs typeface="Times New Roman" panose="02020603050405020304" pitchFamily="18" charset="0"/>
              </a:rPr>
              <a:t> </a:t>
            </a:r>
            <a:r>
              <a:rPr lang="en-US" sz="2400" b="1" u="sng" dirty="0" smtClean="0">
                <a:cs typeface="Times New Roman" panose="02020603050405020304" pitchFamily="18" charset="0"/>
              </a:rPr>
              <a:t>Biogas Sources on Long Island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cs typeface="Times New Roman" panose="02020603050405020304" pitchFamily="18" charset="0"/>
              </a:rPr>
              <a:t>Landfills: </a:t>
            </a:r>
            <a:r>
              <a:rPr lang="en-US" sz="2400" b="1" u="sng" dirty="0" smtClean="0">
                <a:cs typeface="Times New Roman" panose="02020603050405020304" pitchFamily="18" charset="0"/>
              </a:rPr>
              <a:t>MSW</a:t>
            </a:r>
            <a:r>
              <a:rPr lang="en-US" sz="2400" dirty="0" smtClean="0">
                <a:cs typeface="Times New Roman" panose="02020603050405020304" pitchFamily="18" charset="0"/>
              </a:rPr>
              <a:t>, C&amp;D, and Yard Waste 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cs typeface="Times New Roman" panose="02020603050405020304" pitchFamily="18" charset="0"/>
              </a:rPr>
              <a:t>Wastewater treatment plants: Sewage sludge</a:t>
            </a:r>
            <a:endParaRPr lang="en-US" sz="2400" dirty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cs typeface="Times New Roman" panose="02020603050405020304" pitchFamily="18" charset="0"/>
              </a:rPr>
              <a:t>Agricultural residues: Plant waste and animal manure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US" sz="2400" b="1" u="sng" dirty="0">
                <a:cs typeface="Times New Roman" panose="02020603050405020304" pitchFamily="18" charset="0"/>
              </a:rPr>
              <a:t>MSW</a:t>
            </a:r>
          </a:p>
          <a:p>
            <a:pPr lvl="0">
              <a:spcBef>
                <a:spcPts val="0"/>
              </a:spcBef>
              <a:defRPr/>
            </a:pPr>
            <a:r>
              <a:rPr lang="en-US" sz="2400" dirty="0">
                <a:cs typeface="Times New Roman" panose="02020603050405020304" pitchFamily="18" charset="0"/>
              </a:rPr>
              <a:t>3.5 million tons of waste produced annually</a:t>
            </a:r>
          </a:p>
          <a:p>
            <a:pPr lvl="1">
              <a:spcBef>
                <a:spcPts val="0"/>
              </a:spcBef>
              <a:defRPr/>
            </a:pPr>
            <a:r>
              <a:rPr lang="en-US" sz="2400" dirty="0">
                <a:cs typeface="Times New Roman" panose="02020603050405020304" pitchFamily="18" charset="0"/>
              </a:rPr>
              <a:t>Recycled: 1 million tons</a:t>
            </a:r>
          </a:p>
          <a:p>
            <a:pPr lvl="1">
              <a:spcBef>
                <a:spcPts val="0"/>
              </a:spcBef>
              <a:defRPr/>
            </a:pPr>
            <a:r>
              <a:rPr lang="en-US" sz="2400" dirty="0">
                <a:cs typeface="Times New Roman" panose="02020603050405020304" pitchFamily="18" charset="0"/>
              </a:rPr>
              <a:t>Incinerated: 1.5 million tons</a:t>
            </a:r>
          </a:p>
          <a:p>
            <a:pPr lvl="1">
              <a:spcBef>
                <a:spcPts val="0"/>
              </a:spcBef>
              <a:defRPr/>
            </a:pPr>
            <a:r>
              <a:rPr lang="en-US" sz="2400" dirty="0">
                <a:cs typeface="Times New Roman" panose="02020603050405020304" pitchFamily="18" charset="0"/>
              </a:rPr>
              <a:t>Transported off </a:t>
            </a:r>
            <a:r>
              <a:rPr lang="en-US" sz="2400" dirty="0" smtClean="0">
                <a:cs typeface="Times New Roman" panose="02020603050405020304" pitchFamily="18" charset="0"/>
              </a:rPr>
              <a:t>Long Island: </a:t>
            </a:r>
            <a:r>
              <a:rPr lang="en-US" sz="2400" dirty="0">
                <a:cs typeface="Times New Roman" panose="02020603050405020304" pitchFamily="18" charset="0"/>
              </a:rPr>
              <a:t>1 million tons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</a:t>
            </a:r>
            <a:r>
              <a:rPr lang="en-US" sz="1800" dirty="0" smtClean="0"/>
              <a:t>S</a:t>
            </a:r>
            <a:r>
              <a:rPr lang="en-US" sz="1800" dirty="0"/>
              <a:t>. Patel, D. </a:t>
            </a:r>
            <a:r>
              <a:rPr lang="en-US" sz="1800" dirty="0" err="1"/>
              <a:t>Tonjes</a:t>
            </a:r>
            <a:r>
              <a:rPr lang="en-US" sz="1800" dirty="0"/>
              <a:t> and D. Mahajan. </a:t>
            </a:r>
            <a:r>
              <a:rPr lang="en-US" sz="1800" i="1" dirty="0"/>
              <a:t>Biogas potential on Long Island, New York: A quantification study</a:t>
            </a:r>
            <a:r>
              <a:rPr lang="en-US" sz="1800" dirty="0"/>
              <a:t>. J. Renewable Sustainable Energy 3,(2011); </a:t>
            </a:r>
            <a:r>
              <a:rPr lang="en-US" sz="1800" dirty="0" err="1"/>
              <a:t>doi</a:t>
            </a:r>
            <a:r>
              <a:rPr lang="en-US" sz="1800" dirty="0"/>
              <a:t>: 10.1063/1.3614443</a:t>
            </a:r>
            <a:r>
              <a:rPr lang="en-US" sz="1800" dirty="0" smtClean="0"/>
              <a:t>. </a:t>
            </a:r>
            <a:endParaRPr lang="en-US" sz="1800" dirty="0" smtClean="0"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3962400"/>
            <a:ext cx="7772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810"/>
            <a:ext cx="7620000" cy="60579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dirty="0" smtClean="0">
                <a:solidFill>
                  <a:srgbClr val="FFFF00"/>
                </a:solidFill>
                <a:latin typeface="+mn-lt"/>
                <a:ea typeface="+mn-ea"/>
              </a:rPr>
              <a:t>Potential of Biogas: A Long Island, New York Study </a:t>
            </a:r>
          </a:p>
        </p:txBody>
      </p:sp>
      <p:pic>
        <p:nvPicPr>
          <p:cNvPr id="6" name="Picture 5" descr="F:\Pictures\u=1079220082,1799261867&amp;fm=2&amp;gp=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1226" y="6172200"/>
            <a:ext cx="522374" cy="57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darirla\Desktop\QQ截图201404021753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6234289"/>
            <a:ext cx="533400" cy="62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darirla\Desktop\QQ截图201404021746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6231008"/>
            <a:ext cx="2081565" cy="47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43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65088"/>
              </p:ext>
            </p:extLst>
          </p:nvPr>
        </p:nvGraphicFramePr>
        <p:xfrm>
          <a:off x="304800" y="838200"/>
          <a:ext cx="8382001" cy="3698537"/>
        </p:xfrm>
        <a:graphic>
          <a:graphicData uri="http://schemas.openxmlformats.org/drawingml/2006/table">
            <a:tbl>
              <a:tblPr/>
              <a:tblGrid>
                <a:gridCol w="1397001"/>
                <a:gridCol w="1176421"/>
                <a:gridCol w="2074779"/>
                <a:gridCol w="1752600"/>
                <a:gridCol w="1981200"/>
              </a:tblGrid>
              <a:tr h="6424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Potential Source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Currently Exploited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Current/Potential CH</a:t>
                      </a:r>
                      <a:r>
                        <a:rPr lang="en-US" sz="2000" b="1" baseline="-25000" dirty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Yield, </a:t>
                      </a:r>
                      <a:r>
                        <a:rPr lang="en-US" sz="2000" b="1" dirty="0" err="1" smtClean="0">
                          <a:latin typeface="+mn-lt"/>
                          <a:ea typeface="Times New Roman"/>
                          <a:cs typeface="Times New Roman"/>
                        </a:rPr>
                        <a:t>bcf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Optimal Use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Times New Roman"/>
                        </a:rPr>
                        <a:t>Technology Barriers</a:t>
                      </a: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7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Sludge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2.49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Pipeline quality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ADs needed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755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LGRF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1.64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Electricity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Upgrading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6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Times New Roman"/>
                        </a:rPr>
                        <a:t>MSW</a:t>
                      </a: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1.29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Pipeline </a:t>
                      </a: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quality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AD; Upgrading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597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Times New Roman"/>
                        </a:rPr>
                        <a:t>C&amp;D</a:t>
                      </a: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1.23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Pipeline </a:t>
                      </a: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quality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Upgrading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4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Times New Roman"/>
                        </a:rPr>
                        <a:t>Agriculture Waste</a:t>
                      </a: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0.88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  <a:ea typeface="Calibri"/>
                          <a:cs typeface="Times New Roman"/>
                        </a:rPr>
                        <a:t>On-site usage; Electricity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ADs </a:t>
                      </a: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needed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647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Times New Roman"/>
                        </a:rPr>
                        <a:t>Yard Waste</a:t>
                      </a: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0.17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On-site usage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ADs </a:t>
                      </a: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needed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0" y="3810"/>
            <a:ext cx="4648200" cy="60579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dirty="0" smtClean="0">
                <a:solidFill>
                  <a:srgbClr val="FFFF00"/>
                </a:solidFill>
                <a:latin typeface="+mn-lt"/>
                <a:ea typeface="+mn-ea"/>
              </a:rPr>
              <a:t>Biogas Sources on LI</a:t>
            </a:r>
          </a:p>
        </p:txBody>
      </p:sp>
      <p:pic>
        <p:nvPicPr>
          <p:cNvPr id="7" name="Picture 5" descr="F:\Pictures\u=1079220082,1799261867&amp;fm=2&amp;gp=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1226" y="6172200"/>
            <a:ext cx="522374" cy="57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darirla\Desktop\QQ截图201404021753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6234289"/>
            <a:ext cx="533400" cy="62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darirla\Desktop\QQ截图201404021746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6231008"/>
            <a:ext cx="2081565" cy="47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4648200"/>
            <a:ext cx="8229600" cy="1371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 smtClean="0">
                <a:cs typeface="Times New Roman" panose="02020603050405020304" pitchFamily="18" charset="0"/>
              </a:rPr>
              <a:t>Conclusions</a:t>
            </a:r>
          </a:p>
          <a:p>
            <a:pPr marL="0" indent="0"/>
            <a:r>
              <a:rPr lang="en-US" sz="2400" dirty="0" smtClean="0">
                <a:cs typeface="Times New Roman" panose="02020603050405020304" pitchFamily="18" charset="0"/>
              </a:rPr>
              <a:t> Total annual biogas potential: 224 million m</a:t>
            </a:r>
            <a:r>
              <a:rPr lang="en-US" sz="2400" baseline="30000" dirty="0" smtClean="0"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cs typeface="Times New Roman" panose="02020603050405020304" pitchFamily="18" charset="0"/>
              </a:rPr>
              <a:t> </a:t>
            </a:r>
          </a:p>
          <a:p>
            <a:pPr marL="0" indent="0"/>
            <a:r>
              <a:rPr lang="en-US" sz="2400" dirty="0" smtClean="0">
                <a:cs typeface="Times New Roman" panose="02020603050405020304" pitchFamily="18" charset="0"/>
              </a:rPr>
              <a:t> Equals</a:t>
            </a: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cs typeface="Times New Roman" panose="02020603050405020304" pitchFamily="18" charset="0"/>
              </a:rPr>
              <a:t>2.3 </a:t>
            </a:r>
            <a:r>
              <a:rPr lang="en-US" sz="2400" dirty="0" err="1" smtClean="0">
                <a:cs typeface="Times New Roman" panose="02020603050405020304" pitchFamily="18" charset="0"/>
              </a:rPr>
              <a:t>Twh</a:t>
            </a:r>
            <a:r>
              <a:rPr lang="en-US" sz="2400" dirty="0" smtClean="0">
                <a:cs typeface="Times New Roman" panose="02020603050405020304" pitchFamily="18" charset="0"/>
              </a:rPr>
              <a:t> of electricity or 12% of total generated on Long Island from natural gas. </a:t>
            </a:r>
          </a:p>
        </p:txBody>
      </p:sp>
    </p:spTree>
    <p:extLst>
      <p:ext uri="{BB962C8B-B14F-4D97-AF65-F5344CB8AC3E}">
        <p14:creationId xmlns:p14="http://schemas.microsoft.com/office/powerpoint/2010/main" val="385107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824110"/>
              </p:ext>
            </p:extLst>
          </p:nvPr>
        </p:nvGraphicFramePr>
        <p:xfrm>
          <a:off x="1219201" y="1447800"/>
          <a:ext cx="6688442" cy="3862169"/>
        </p:xfrm>
        <a:graphic>
          <a:graphicData uri="http://schemas.openxmlformats.org/drawingml/2006/table">
            <a:tbl>
              <a:tblPr/>
              <a:tblGrid>
                <a:gridCol w="1973724"/>
                <a:gridCol w="2346249"/>
                <a:gridCol w="2368469"/>
              </a:tblGrid>
              <a:tr h="5451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Molecule</a:t>
                      </a:r>
                      <a:endParaRPr lang="en-US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Biogas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en-US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Natural Gas </a:t>
                      </a:r>
                      <a:endParaRPr lang="en-US" sz="20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en-US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</a:t>
                      </a:r>
                      <a:r>
                        <a:rPr lang="en-US" sz="2000" b="0" baseline="-25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en-US" sz="2000" b="0" baseline="-25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50-75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70-90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</a:t>
                      </a:r>
                      <a:r>
                        <a:rPr lang="en-US" sz="2000" b="0" baseline="-25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en-US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25-50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0-8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</a:t>
                      </a:r>
                      <a:r>
                        <a:rPr lang="en-US" sz="2000" b="0" baseline="-25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en-US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0-10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0-5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25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</a:t>
                      </a:r>
                      <a:r>
                        <a:rPr lang="en-US" sz="2000" b="0" baseline="-25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en-US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0-1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Trace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1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</a:t>
                      </a:r>
                      <a:r>
                        <a:rPr lang="en-US" sz="2000" b="0" baseline="-25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en-US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</a:t>
                      </a:r>
                      <a:endParaRPr lang="en-US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0-3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0-5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25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</a:t>
                      </a:r>
                      <a:r>
                        <a:rPr lang="en-US" sz="2000" b="0" baseline="-25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en-US" sz="20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0-0.2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76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</a:t>
                      </a:r>
                      <a:r>
                        <a:rPr lang="en-US" sz="2000" b="0" baseline="-25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</a:t>
                      </a:r>
                      <a:endParaRPr lang="en-US" sz="20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(n = 2,3,4)</a:t>
                      </a:r>
                      <a:endParaRPr lang="en-US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Trace</a:t>
                      </a:r>
                      <a:endParaRPr lang="en-US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0-20</a:t>
                      </a:r>
                      <a:r>
                        <a:rPr lang="en-US" sz="20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3810"/>
            <a:ext cx="7391400" cy="60579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dirty="0" smtClean="0">
                <a:solidFill>
                  <a:srgbClr val="FFFF00"/>
                </a:solidFill>
                <a:latin typeface="+mn-lt"/>
                <a:ea typeface="+mn-ea"/>
              </a:rPr>
              <a:t>Biogas vs Natural Gas</a:t>
            </a:r>
          </a:p>
        </p:txBody>
      </p:sp>
    </p:spTree>
    <p:extLst>
      <p:ext uri="{BB962C8B-B14F-4D97-AF65-F5344CB8AC3E}">
        <p14:creationId xmlns:p14="http://schemas.microsoft.com/office/powerpoint/2010/main" val="140867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0180"/>
            <a:ext cx="7162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Waste Utilization: Science &amp; Technology </a:t>
            </a:r>
            <a:endParaRPr lang="en-US" sz="28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295400"/>
            <a:ext cx="8229600" cy="32004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u="sng" dirty="0" smtClean="0">
                <a:cs typeface="Times New Roman" panose="02020603050405020304" pitchFamily="18" charset="0"/>
              </a:rPr>
              <a:t>Challenges</a:t>
            </a:r>
          </a:p>
          <a:p>
            <a:r>
              <a:rPr lang="en-US" sz="2800" dirty="0" smtClean="0">
                <a:cs typeface="Times New Roman" panose="02020603050405020304" pitchFamily="18" charset="0"/>
              </a:rPr>
              <a:t>For known pathways of waste utilization, the amount of energy input is too large to be economical. Processes that are economical at small scale are desired. </a:t>
            </a:r>
          </a:p>
          <a:p>
            <a:endParaRPr lang="en-US" sz="2800" dirty="0" smtClean="0"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800" b="1" u="sng" dirty="0" smtClean="0">
                <a:cs typeface="Times New Roman" panose="02020603050405020304" pitchFamily="18" charset="0"/>
              </a:rPr>
              <a:t>Solutions</a:t>
            </a:r>
          </a:p>
          <a:p>
            <a:r>
              <a:rPr lang="en-US" sz="2800" dirty="0" smtClean="0">
                <a:cs typeface="Times New Roman" panose="02020603050405020304" pitchFamily="18" charset="0"/>
              </a:rPr>
              <a:t>Skid-mounted units</a:t>
            </a:r>
          </a:p>
          <a:p>
            <a:r>
              <a:rPr lang="en-US" sz="2800" dirty="0" smtClean="0">
                <a:cs typeface="Times New Roman" panose="02020603050405020304" pitchFamily="18" charset="0"/>
              </a:rPr>
              <a:t>Flexible chemistry to sequentially produce multiple products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 smtClean="0">
                <a:cs typeface="Times New Roman" panose="02020603050405020304" pitchFamily="18" charset="0"/>
              </a:rPr>
              <a:t> </a:t>
            </a:r>
          </a:p>
          <a:p>
            <a:pPr marL="0" indent="0">
              <a:buFont typeface="Arial" pitchFamily="34" charset="0"/>
              <a:buNone/>
            </a:pPr>
            <a:endParaRPr lang="en-US" sz="2800" dirty="0" smtClean="0"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88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485382"/>
            <a:ext cx="2438400" cy="20526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47" y="3511695"/>
            <a:ext cx="1358214" cy="10186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506681"/>
            <a:ext cx="2667000" cy="20236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274" y="2519807"/>
            <a:ext cx="1847526" cy="956877"/>
          </a:xfrm>
          <a:prstGeom prst="rect">
            <a:avLst/>
          </a:prstGeom>
        </p:spPr>
      </p:pic>
      <p:pic>
        <p:nvPicPr>
          <p:cNvPr id="8" name="Picture 5" descr="F:\Pictures\u=1079220082,1799261867&amp;fm=2&amp;gp=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97426" y="873883"/>
            <a:ext cx="522374" cy="57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darirla\Desktop\QQ截图201404021753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36664" y="834179"/>
            <a:ext cx="533400" cy="62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darirla\Desktop\QQ截图2014040217465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70064" y="830898"/>
            <a:ext cx="2081565" cy="47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52400" y="4572000"/>
            <a:ext cx="8496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+mj-lt"/>
              </a:rPr>
              <a:t>Landfill:        </a:t>
            </a:r>
            <a:r>
              <a:rPr lang="en-US" sz="2000" dirty="0" smtClean="0">
                <a:latin typeface="+mj-lt"/>
              </a:rPr>
              <a:t>	  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Town of Brookhaven	 </a:t>
            </a:r>
            <a:r>
              <a:rPr lang="en-US" sz="2000" dirty="0">
                <a:latin typeface="+mj-lt"/>
                <a:cs typeface="Times New Roman" pitchFamily="18" charset="0"/>
              </a:rPr>
              <a:t>	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+mj-lt"/>
                <a:cs typeface="Times New Roman" pitchFamily="18" charset="0"/>
              </a:rPr>
              <a:t>Laogang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</a:t>
            </a:r>
          </a:p>
          <a:p>
            <a:r>
              <a:rPr lang="en-US" sz="2000" dirty="0" smtClean="0">
                <a:latin typeface="+mj-lt"/>
                <a:cs typeface="Times New Roman" pitchFamily="18" charset="0"/>
              </a:rPr>
              <a:t>       	           	   Long Island, New York 	         	Shanghai, China</a:t>
            </a:r>
          </a:p>
          <a:p>
            <a:r>
              <a:rPr lang="en-US" sz="2000" b="1" dirty="0" smtClean="0">
                <a:latin typeface="+mj-lt"/>
                <a:cs typeface="Times New Roman" pitchFamily="18" charset="0"/>
              </a:rPr>
              <a:t>CH4, m</a:t>
            </a:r>
            <a:r>
              <a:rPr lang="en-US" sz="2000" b="1" baseline="30000" dirty="0" smtClean="0">
                <a:latin typeface="+mj-lt"/>
                <a:cs typeface="Times New Roman" pitchFamily="18" charset="0"/>
              </a:rPr>
              <a:t>3</a:t>
            </a:r>
            <a:r>
              <a:rPr lang="en-US" sz="2000" b="1" dirty="0" smtClean="0">
                <a:latin typeface="+mj-lt"/>
                <a:cs typeface="Times New Roman" pitchFamily="18" charset="0"/>
              </a:rPr>
              <a:t>/d:      	  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28,000 		  	200,000	</a:t>
            </a:r>
          </a:p>
          <a:p>
            <a:r>
              <a:rPr lang="en-US" sz="2000" b="1" dirty="0" smtClean="0">
                <a:latin typeface="+mj-lt"/>
                <a:cs typeface="Times New Roman" pitchFamily="18" charset="0"/>
              </a:rPr>
              <a:t>Use:         	  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Power		            		Power </a:t>
            </a:r>
            <a:endParaRPr lang="en-US" sz="2000" dirty="0">
              <a:latin typeface="+mj-lt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480" y="15240"/>
            <a:ext cx="4236720" cy="67056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dirty="0" smtClean="0">
                <a:solidFill>
                  <a:srgbClr val="FFFF00"/>
                </a:solidFill>
                <a:latin typeface="+mn-lt"/>
                <a:ea typeface="+mn-ea"/>
              </a:rPr>
              <a:t>Biogas Utilization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1482344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► 1 of 30 projects under the </a:t>
            </a:r>
            <a:r>
              <a:rPr lang="en-US" sz="2400" b="1" dirty="0" smtClean="0">
                <a:solidFill>
                  <a:srgbClr val="C00000"/>
                </a:solidFill>
                <a:cs typeface="Times New Roman" pitchFamily="18" charset="0"/>
              </a:rPr>
              <a:t>U.S. - China Energy &amp; Environment    	Program </a:t>
            </a:r>
            <a:endParaRPr lang="en-US" sz="24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65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6" y="4008121"/>
            <a:ext cx="2209800" cy="15192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72" y="4501033"/>
            <a:ext cx="1358214" cy="1018661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0480" y="15240"/>
            <a:ext cx="6141720" cy="67056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dirty="0" smtClean="0">
                <a:solidFill>
                  <a:srgbClr val="FFFF00"/>
                </a:solidFill>
                <a:latin typeface="+mn-lt"/>
                <a:ea typeface="+mn-ea"/>
              </a:rPr>
              <a:t>Biogas to Fuels: Reaction Sequence</a:t>
            </a:r>
          </a:p>
        </p:txBody>
      </p:sp>
      <p:sp>
        <p:nvSpPr>
          <p:cNvPr id="2" name="Right Arrow 1"/>
          <p:cNvSpPr/>
          <p:nvPr/>
        </p:nvSpPr>
        <p:spPr>
          <a:xfrm>
            <a:off x="887832" y="2519293"/>
            <a:ext cx="800101" cy="3304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480" y="1664637"/>
            <a:ext cx="1264920" cy="10375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- H</a:t>
            </a:r>
            <a:r>
              <a:rPr lang="en-US" sz="24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</a:rPr>
              <a:t>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03173" y="2167557"/>
            <a:ext cx="1889760" cy="13013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CO</a:t>
            </a:r>
            <a:r>
              <a:rPr lang="en-US" sz="3200" b="1" baseline="-25000" dirty="0" smtClean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CH</a:t>
            </a:r>
            <a:r>
              <a:rPr lang="en-US" sz="3200" b="1" baseline="-25000" dirty="0" smtClean="0">
                <a:solidFill>
                  <a:schemeClr val="tx1"/>
                </a:solidFill>
              </a:rPr>
              <a:t>4</a:t>
            </a:r>
            <a:endParaRPr lang="en-US" sz="3200" b="1" baseline="-250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08171" y="2286000"/>
            <a:ext cx="1611629" cy="9859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CH</a:t>
            </a:r>
            <a:r>
              <a:rPr lang="en-US" sz="3200" b="1" baseline="-25000" dirty="0" smtClean="0">
                <a:solidFill>
                  <a:schemeClr val="tx1"/>
                </a:solidFill>
              </a:rPr>
              <a:t>4</a:t>
            </a:r>
            <a:endParaRPr lang="en-US" sz="3200" b="1" baseline="-250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50520" y="4266613"/>
            <a:ext cx="1581554" cy="10022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MeOH</a:t>
            </a:r>
            <a:endParaRPr lang="en-US" sz="3200" b="1" baseline="-25000" dirty="0">
              <a:solidFill>
                <a:schemeClr val="tx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581504" y="2689567"/>
            <a:ext cx="800101" cy="196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886200" y="1024557"/>
            <a:ext cx="10668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CO</a:t>
            </a:r>
            <a:r>
              <a:rPr lang="en-US" sz="2800" b="1" baseline="-25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25" name="Curved Connector 24"/>
          <p:cNvCxnSpPr/>
          <p:nvPr/>
        </p:nvCxnSpPr>
        <p:spPr>
          <a:xfrm rot="10800000" flipH="1">
            <a:off x="3653789" y="1954197"/>
            <a:ext cx="784862" cy="882730"/>
          </a:xfrm>
          <a:prstGeom prst="curvedConnector4">
            <a:avLst>
              <a:gd name="adj1" fmla="val 40777"/>
              <a:gd name="adj2" fmla="val 59359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Half Frame 27"/>
          <p:cNvSpPr/>
          <p:nvPr/>
        </p:nvSpPr>
        <p:spPr>
          <a:xfrm>
            <a:off x="903072" y="2635345"/>
            <a:ext cx="392328" cy="1372776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95988" y="4233747"/>
            <a:ext cx="1581554" cy="10022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DME</a:t>
            </a:r>
            <a:endParaRPr lang="en-US" sz="3200" b="1" baseline="-25000" dirty="0">
              <a:solidFill>
                <a:schemeClr val="tx1"/>
              </a:solidFill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4324349" y="4612956"/>
            <a:ext cx="471639" cy="213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705600" y="2274358"/>
            <a:ext cx="1581554" cy="10022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CNG</a:t>
            </a:r>
            <a:endParaRPr lang="en-US" sz="3200" b="1" baseline="-25000" dirty="0">
              <a:solidFill>
                <a:schemeClr val="tx1"/>
              </a:solidFill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6019801" y="2667000"/>
            <a:ext cx="685800" cy="233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852588" y="4218507"/>
            <a:ext cx="1834211" cy="10022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Gasoline</a:t>
            </a:r>
            <a:endParaRPr lang="en-US" sz="3200" b="1" baseline="-25000" dirty="0">
              <a:solidFill>
                <a:schemeClr val="tx1"/>
              </a:solidFill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6386361" y="4629386"/>
            <a:ext cx="471639" cy="1804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wn Arrow 43"/>
          <p:cNvSpPr/>
          <p:nvPr/>
        </p:nvSpPr>
        <p:spPr>
          <a:xfrm>
            <a:off x="3137535" y="3468857"/>
            <a:ext cx="201930" cy="764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3339465" y="3733800"/>
            <a:ext cx="52711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701040"/>
            <a:ext cx="986803" cy="972940"/>
          </a:xfrm>
          <a:prstGeom prst="rect">
            <a:avLst/>
          </a:prstGeom>
        </p:spPr>
      </p:pic>
      <p:sp>
        <p:nvSpPr>
          <p:cNvPr id="56" name="Oval 55"/>
          <p:cNvSpPr/>
          <p:nvPr/>
        </p:nvSpPr>
        <p:spPr>
          <a:xfrm>
            <a:off x="887832" y="3394102"/>
            <a:ext cx="10668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- 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1" name="Bent Arrow 60"/>
          <p:cNvSpPr/>
          <p:nvPr/>
        </p:nvSpPr>
        <p:spPr>
          <a:xfrm>
            <a:off x="6324600" y="1354072"/>
            <a:ext cx="616614" cy="138912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3789" y="2900387"/>
            <a:ext cx="670560" cy="3762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PSA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1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0602" y="1066800"/>
            <a:ext cx="848239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+mj-lt"/>
                <a:cs typeface="Arial" pitchFamily="34" charset="0"/>
              </a:rPr>
              <a:t>Known Processing Options</a:t>
            </a:r>
            <a:endParaRPr lang="en-US" sz="2400" b="1" dirty="0" smtClean="0">
              <a:latin typeface="+mj-lt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dirty="0" smtClean="0">
                <a:latin typeface="+mj-lt"/>
                <a:cs typeface="Arial" pitchFamily="34" charset="0"/>
              </a:rPr>
              <a:t>Adsorbents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dirty="0" smtClean="0">
                <a:latin typeface="+mj-lt"/>
                <a:cs typeface="Arial" pitchFamily="34" charset="0"/>
              </a:rPr>
              <a:t>Metal sponges</a:t>
            </a:r>
          </a:p>
          <a:p>
            <a:r>
              <a:rPr lang="en-US" sz="2400" b="1" u="sng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Limitation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: Stoichiometry (1/1)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</a:p>
          <a:p>
            <a:r>
              <a:rPr lang="en-US" sz="2400" b="1" u="sng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Challenge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: Increase stoichiometry (&gt;1)</a:t>
            </a:r>
          </a:p>
          <a:p>
            <a:endParaRPr lang="en-US" sz="2400" dirty="0" smtClean="0">
              <a:latin typeface="+mj-lt"/>
              <a:cs typeface="Arial" pitchFamily="34" charset="0"/>
            </a:endParaRPr>
          </a:p>
          <a:p>
            <a:r>
              <a:rPr lang="en-US" sz="2400" b="1" u="sng" dirty="0" smtClean="0">
                <a:latin typeface="+mj-lt"/>
                <a:cs typeface="Arial" pitchFamily="34" charset="0"/>
              </a:rPr>
              <a:t>Our System (Under Development) </a:t>
            </a:r>
            <a:endParaRPr lang="en-US" sz="2400" b="1" u="sng" dirty="0">
              <a:latin typeface="+mj-lt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dirty="0" smtClean="0">
                <a:latin typeface="+mj-lt"/>
                <a:cs typeface="Arial" pitchFamily="34" charset="0"/>
              </a:rPr>
              <a:t>Increased stoichiometry.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dirty="0" smtClean="0">
                <a:latin typeface="+mj-lt"/>
                <a:cs typeface="Arial" pitchFamily="34" charset="0"/>
              </a:rPr>
              <a:t>Results confirmed in the laboratory.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b="1" dirty="0">
                <a:solidFill>
                  <a:srgbClr val="FF0000"/>
                </a:solidFill>
                <a:cs typeface="Arial" pitchFamily="34" charset="0"/>
              </a:rPr>
              <a:t>Pre-Patent application filed </a:t>
            </a:r>
            <a:r>
              <a:rPr lang="en-US" sz="2400" b="1" dirty="0" smtClean="0">
                <a:solidFill>
                  <a:srgbClr val="FF0000"/>
                </a:solidFill>
                <a:cs typeface="Arial" pitchFamily="34" charset="0"/>
              </a:rPr>
              <a:t>2015.</a:t>
            </a:r>
            <a:endParaRPr lang="en-US" sz="2400" b="1" dirty="0">
              <a:solidFill>
                <a:srgbClr val="FF0000"/>
              </a:solidFill>
              <a:cs typeface="Arial" pitchFamily="34" charset="0"/>
            </a:endParaRPr>
          </a:p>
          <a:p>
            <a:r>
              <a:rPr lang="en-US" sz="2400" b="1" u="sng" dirty="0" smtClean="0">
                <a:latin typeface="+mj-lt"/>
                <a:cs typeface="Arial" pitchFamily="34" charset="0"/>
              </a:rPr>
              <a:t>Status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b="1" dirty="0" smtClean="0">
                <a:latin typeface="+mj-lt"/>
                <a:cs typeface="Arial" pitchFamily="34" charset="0"/>
              </a:rPr>
              <a:t>Ready for demonstration at the landfill site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6629400" cy="53340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dirty="0" smtClean="0">
                <a:solidFill>
                  <a:srgbClr val="FFFF00"/>
                </a:solidFill>
                <a:latin typeface="+mn-lt"/>
                <a:ea typeface="+mn-ea"/>
              </a:rPr>
              <a:t>Biogas Utilization- Step 1: S Removal</a:t>
            </a:r>
          </a:p>
        </p:txBody>
      </p:sp>
    </p:spTree>
    <p:extLst>
      <p:ext uri="{BB962C8B-B14F-4D97-AF65-F5344CB8AC3E}">
        <p14:creationId xmlns:p14="http://schemas.microsoft.com/office/powerpoint/2010/main" val="386436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Rectangle 49"/>
          <p:cNvSpPr>
            <a:spLocks noChangeArrowheads="1"/>
          </p:cNvSpPr>
          <p:nvPr/>
        </p:nvSpPr>
        <p:spPr bwMode="auto">
          <a:xfrm>
            <a:off x="381000" y="1066800"/>
            <a:ext cx="846069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eaLnBrk="0" hangingPunct="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How to develop peak shaving fuels for power production?</a:t>
            </a:r>
          </a:p>
          <a:p>
            <a:pPr eaLnBrk="0" hangingPunct="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How to utilize small or remote gas fields?    </a:t>
            </a:r>
          </a:p>
          <a:p>
            <a:pPr eaLnBrk="0" hangingPunct="0"/>
            <a:endParaRPr lang="en-US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Total C utility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 specificity.</a:t>
            </a:r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Skid-mounted units are needed.</a:t>
            </a:r>
          </a:p>
          <a:p>
            <a:pPr eaLnBrk="0" hangingPunct="0"/>
            <a:endParaRPr lang="en-US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0" hangingPunct="0"/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Process Chemistry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0" hangingPunct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Single-site or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-sized catalysts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Process Engineering</a:t>
            </a:r>
          </a:p>
          <a:p>
            <a:pPr eaLnBrk="0" hangingPunct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Slurry-phase for better heat management 	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810"/>
            <a:ext cx="7467600" cy="68199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dirty="0" smtClean="0">
                <a:solidFill>
                  <a:srgbClr val="FFFF00"/>
                </a:solidFill>
                <a:latin typeface="+mn-lt"/>
                <a:ea typeface="+mn-ea"/>
              </a:rPr>
              <a:t>Biogas Conversion- Step 2: Biogas to Fuels</a:t>
            </a:r>
          </a:p>
        </p:txBody>
      </p:sp>
    </p:spTree>
    <p:extLst>
      <p:ext uri="{BB962C8B-B14F-4D97-AF65-F5344CB8AC3E}">
        <p14:creationId xmlns:p14="http://schemas.microsoft.com/office/powerpoint/2010/main" val="298682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3809"/>
            <a:ext cx="7391400" cy="869807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dirty="0" smtClean="0">
                <a:solidFill>
                  <a:srgbClr val="FFFF00"/>
                </a:solidFill>
                <a:latin typeface="+mn-lt"/>
                <a:ea typeface="+mn-ea"/>
              </a:rPr>
              <a:t>Low Temperature Waste Heat Utilization</a:t>
            </a:r>
          </a:p>
          <a:p>
            <a:pPr eaLnBrk="1" hangingPunct="1">
              <a:defRPr/>
            </a:pPr>
            <a:r>
              <a:rPr lang="en-US" altLang="zh-CN" sz="2800" dirty="0" smtClean="0">
                <a:solidFill>
                  <a:srgbClr val="FFFF00"/>
                </a:solidFill>
                <a:latin typeface="+mn-lt"/>
                <a:ea typeface="+mn-ea"/>
              </a:rPr>
              <a:t>Eco-Energy City Concept- Japan (2000) 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143000"/>
            <a:ext cx="4876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14400" y="5574268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Goal: Utilize low temp. waste heat (T &lt;100oC) </a:t>
            </a:r>
          </a:p>
          <a:p>
            <a:pPr algn="ctr"/>
            <a:r>
              <a:rPr lang="en-US" sz="2800" b="1" dirty="0" smtClean="0"/>
              <a:t>Reaction:    CO </a:t>
            </a:r>
            <a:r>
              <a:rPr lang="en-US" sz="2800" b="1" dirty="0"/>
              <a:t>+ 2 H</a:t>
            </a:r>
            <a:r>
              <a:rPr lang="en-US" sz="2800" b="1" baseline="-25000" dirty="0"/>
              <a:t>2</a:t>
            </a:r>
            <a:r>
              <a:rPr lang="en-US" sz="2800" b="1" dirty="0"/>
              <a:t> ↔ CH</a:t>
            </a:r>
            <a:r>
              <a:rPr lang="en-US" sz="2800" b="1" baseline="-25000" dirty="0"/>
              <a:t>3</a:t>
            </a:r>
            <a:r>
              <a:rPr lang="en-US" sz="2800" b="1" dirty="0"/>
              <a:t>OH </a:t>
            </a:r>
          </a:p>
        </p:txBody>
      </p:sp>
    </p:spTree>
    <p:extLst>
      <p:ext uri="{BB962C8B-B14F-4D97-AF65-F5344CB8AC3E}">
        <p14:creationId xmlns:p14="http://schemas.microsoft.com/office/powerpoint/2010/main" val="140867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F:\Pictures\u=1079220082,1799261867&amp;fm=2&amp;gp=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8826" y="5351392"/>
            <a:ext cx="522374" cy="57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darirla\Desktop\QQ截图201404021753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5413481"/>
            <a:ext cx="533400" cy="62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darirla\Desktop\QQ截图201404021746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5410200"/>
            <a:ext cx="2081565" cy="47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52400" y="1143000"/>
            <a:ext cx="859933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cs typeface="Times New Roman" pitchFamily="18" charset="0"/>
              </a:rPr>
              <a:t>■ </a:t>
            </a:r>
            <a:r>
              <a:rPr lang="en-US" sz="2400" b="1" dirty="0" smtClean="0">
                <a:cs typeface="Times New Roman" pitchFamily="18" charset="0"/>
              </a:rPr>
              <a:t>Institutions Affiliation:</a:t>
            </a:r>
          </a:p>
          <a:p>
            <a:r>
              <a:rPr lang="en-US" sz="2400" dirty="0" smtClean="0">
                <a:cs typeface="Times New Roman" pitchFamily="18" charset="0"/>
              </a:rPr>
              <a:t>U.S. Department of State- Jefferson Science Fellow</a:t>
            </a:r>
          </a:p>
          <a:p>
            <a:r>
              <a:rPr lang="en-US" sz="2400" dirty="0" err="1" smtClean="0">
                <a:cs typeface="Times New Roman" pitchFamily="18" charset="0"/>
              </a:rPr>
              <a:t>Tongji</a:t>
            </a:r>
            <a:r>
              <a:rPr lang="en-US" sz="2400" dirty="0" smtClean="0">
                <a:cs typeface="Times New Roman" pitchFamily="18" charset="0"/>
              </a:rPr>
              <a:t> U., Shanghai- High End Foreign Expert- Energy &amp; Environment</a:t>
            </a:r>
          </a:p>
          <a:p>
            <a:r>
              <a:rPr lang="en-US" sz="2400" b="1" dirty="0" smtClean="0">
                <a:cs typeface="Times New Roman" pitchFamily="18" charset="0"/>
              </a:rPr>
              <a:t>■ Collaborators:</a:t>
            </a:r>
            <a:endParaRPr lang="en-US" sz="2400" dirty="0" smtClean="0">
              <a:cs typeface="Times New Roman" pitchFamily="18" charset="0"/>
            </a:endParaRPr>
          </a:p>
          <a:p>
            <a:r>
              <a:rPr lang="en-US" sz="2400" u="sng" dirty="0" smtClean="0">
                <a:cs typeface="Times New Roman" pitchFamily="18" charset="0"/>
              </a:rPr>
              <a:t>Professors</a:t>
            </a:r>
            <a:r>
              <a:rPr lang="en-US" sz="2400" dirty="0" smtClean="0">
                <a:cs typeface="Times New Roman" pitchFamily="18" charset="0"/>
              </a:rPr>
              <a:t>: D. </a:t>
            </a:r>
            <a:r>
              <a:rPr lang="en-US" sz="2400" dirty="0" err="1" smtClean="0">
                <a:cs typeface="Times New Roman" pitchFamily="18" charset="0"/>
              </a:rPr>
              <a:t>Tonjes</a:t>
            </a:r>
            <a:r>
              <a:rPr lang="en-US" sz="2400" dirty="0" smtClean="0">
                <a:cs typeface="Times New Roman" pitchFamily="18" charset="0"/>
              </a:rPr>
              <a:t> (SBU), </a:t>
            </a:r>
            <a:r>
              <a:rPr lang="en-US" sz="2400" dirty="0" err="1" smtClean="0">
                <a:cs typeface="Times New Roman" pitchFamily="18" charset="0"/>
              </a:rPr>
              <a:t>Chai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Xiaoli</a:t>
            </a:r>
            <a:r>
              <a:rPr lang="en-US" sz="2400" dirty="0" smtClean="0">
                <a:cs typeface="Times New Roman" pitchFamily="18" charset="0"/>
              </a:rPr>
              <a:t> (</a:t>
            </a:r>
            <a:r>
              <a:rPr lang="en-US" sz="2400" dirty="0" err="1" smtClean="0">
                <a:cs typeface="Times New Roman" pitchFamily="18" charset="0"/>
              </a:rPr>
              <a:t>Tongji</a:t>
            </a:r>
            <a:r>
              <a:rPr lang="en-US" sz="2400" dirty="0" smtClean="0">
                <a:cs typeface="Times New Roman" pitchFamily="18" charset="0"/>
              </a:rPr>
              <a:t> U.), P. </a:t>
            </a:r>
            <a:r>
              <a:rPr lang="en-US" sz="2400" dirty="0" err="1" smtClean="0">
                <a:cs typeface="Times New Roman" pitchFamily="18" charset="0"/>
              </a:rPr>
              <a:t>Somasundaran</a:t>
            </a:r>
            <a:r>
              <a:rPr lang="en-US" sz="2400" dirty="0" smtClean="0">
                <a:cs typeface="Times New Roman" pitchFamily="18" charset="0"/>
              </a:rPr>
              <a:t> ( Columbia U.), S. Turn (U. Hawaii)</a:t>
            </a:r>
          </a:p>
          <a:p>
            <a:pPr marL="457200" indent="-457200"/>
            <a:r>
              <a:rPr lang="en-US" sz="2400" u="sng" dirty="0" smtClean="0">
                <a:cs typeface="Times New Roman" pitchFamily="18" charset="0"/>
              </a:rPr>
              <a:t>Industry</a:t>
            </a:r>
            <a:r>
              <a:rPr lang="en-US" sz="2400" b="1" dirty="0" smtClean="0">
                <a:cs typeface="Times New Roman" pitchFamily="18" charset="0"/>
              </a:rPr>
              <a:t>: </a:t>
            </a:r>
            <a:r>
              <a:rPr lang="en-US" sz="2400" dirty="0" smtClean="0">
                <a:cs typeface="Times New Roman" pitchFamily="18" charset="0"/>
              </a:rPr>
              <a:t>Town of Brookhaven, All Power Labs, Oberon Fuels  </a:t>
            </a:r>
            <a:endParaRPr lang="en-US" sz="2400" b="1" dirty="0" smtClean="0">
              <a:cs typeface="Times New Roman" pitchFamily="18" charset="0"/>
            </a:endParaRPr>
          </a:p>
          <a:p>
            <a:pPr marL="457200" indent="-457200"/>
            <a:r>
              <a:rPr lang="en-US" sz="2400" b="1" dirty="0" smtClean="0">
                <a:cs typeface="Times New Roman" pitchFamily="18" charset="0"/>
              </a:rPr>
              <a:t>■ Funding:</a:t>
            </a:r>
            <a:endParaRPr lang="en-US" sz="2400" dirty="0" smtClean="0">
              <a:cs typeface="Times New Roman" pitchFamily="18" charset="0"/>
            </a:endParaRPr>
          </a:p>
          <a:p>
            <a:pPr marL="457200" indent="-457200"/>
            <a:r>
              <a:rPr lang="en-US" sz="2400" dirty="0" smtClean="0">
                <a:cs typeface="Times New Roman" pitchFamily="18" charset="0"/>
              </a:rPr>
              <a:t>NSF- Center for </a:t>
            </a:r>
            <a:r>
              <a:rPr lang="en-US" sz="2400" dirty="0" err="1" smtClean="0">
                <a:cs typeface="Times New Roman" pitchFamily="18" charset="0"/>
              </a:rPr>
              <a:t>Bioenergy</a:t>
            </a:r>
            <a:r>
              <a:rPr lang="en-US" sz="2400" dirty="0" smtClean="0">
                <a:cs typeface="Times New Roman" pitchFamily="18" charset="0"/>
              </a:rPr>
              <a:t> Research and Development (CBERD)</a:t>
            </a:r>
          </a:p>
          <a:p>
            <a:r>
              <a:rPr lang="en-US" sz="2400" b="1" dirty="0" smtClean="0">
                <a:cs typeface="Times New Roman" pitchFamily="18" charset="0"/>
              </a:rPr>
              <a:t>■ Eco-Secretariat: </a:t>
            </a:r>
            <a:endParaRPr lang="en-US" sz="2400" dirty="0">
              <a:cs typeface="Times New Roman" pitchFamily="18" charset="0"/>
            </a:endParaRPr>
          </a:p>
          <a:p>
            <a:pPr marL="457200" indent="-457200"/>
            <a:r>
              <a:rPr lang="en-US" sz="2400" dirty="0" smtClean="0">
                <a:cs typeface="Times New Roman" pitchFamily="18" charset="0"/>
              </a:rPr>
              <a:t>U.S.: Department </a:t>
            </a:r>
            <a:r>
              <a:rPr lang="en-US" sz="2400" dirty="0">
                <a:cs typeface="Times New Roman" pitchFamily="18" charset="0"/>
              </a:rPr>
              <a:t>of </a:t>
            </a:r>
            <a:r>
              <a:rPr lang="en-US" sz="2400" dirty="0" smtClean="0">
                <a:cs typeface="Times New Roman" pitchFamily="18" charset="0"/>
              </a:rPr>
              <a:t>State / DOE-International </a:t>
            </a:r>
          </a:p>
          <a:p>
            <a:pPr marL="457200" indent="-457200"/>
            <a:r>
              <a:rPr lang="en-US" sz="2400" dirty="0" smtClean="0">
                <a:cs typeface="Times New Roman" pitchFamily="18" charset="0"/>
              </a:rPr>
              <a:t>China: NDRC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480" y="15240"/>
            <a:ext cx="4846320" cy="67056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b="1" dirty="0" smtClean="0">
                <a:solidFill>
                  <a:srgbClr val="FFFF00"/>
                </a:solidFill>
                <a:latin typeface="+mn-lt"/>
                <a:ea typeface="+mn-ea"/>
                <a:cs typeface="Arial" panose="020B0604020202020204" pitchFamily="34" charset="0"/>
              </a:rPr>
              <a:t>ACKNOWLEDGMENTS </a:t>
            </a:r>
          </a:p>
        </p:txBody>
      </p:sp>
    </p:spTree>
    <p:extLst>
      <p:ext uri="{BB962C8B-B14F-4D97-AF65-F5344CB8AC3E}">
        <p14:creationId xmlns:p14="http://schemas.microsoft.com/office/powerpoint/2010/main" val="45683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30480" y="15240"/>
            <a:ext cx="6522720" cy="51816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dirty="0" smtClean="0">
                <a:solidFill>
                  <a:srgbClr val="FFFF00"/>
                </a:solidFill>
                <a:latin typeface="+mn-lt"/>
                <a:ea typeface="+mn-ea"/>
                <a:cs typeface="Arial" panose="020B0604020202020204" pitchFamily="34" charset="0"/>
              </a:rPr>
              <a:t>Ideal Methanol Synthesis Process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251585"/>
              </p:ext>
            </p:extLst>
          </p:nvPr>
        </p:nvGraphicFramePr>
        <p:xfrm>
          <a:off x="457200" y="1371600"/>
          <a:ext cx="8099325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r:id="rId4" imgW="8401050" imgH="4029075" progId="">
                  <p:embed/>
                </p:oleObj>
              </mc:Choice>
              <mc:Fallback>
                <p:oleObj r:id="rId4" imgW="8401050" imgH="4029075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8099325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913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30480" y="15240"/>
            <a:ext cx="6522720" cy="51816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dirty="0" smtClean="0">
                <a:solidFill>
                  <a:srgbClr val="FFFF00"/>
                </a:solidFill>
                <a:latin typeface="+mn-lt"/>
                <a:ea typeface="+mn-ea"/>
                <a:cs typeface="Arial" panose="020B0604020202020204" pitchFamily="34" charset="0"/>
              </a:rPr>
              <a:t>Methanol Conversion- T &amp; P Dependence  </a:t>
            </a:r>
          </a:p>
        </p:txBody>
      </p:sp>
      <p:pic>
        <p:nvPicPr>
          <p:cNvPr id="5" name="Picture 3" descr="chevronf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"/>
            <a:ext cx="6019800" cy="610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hevronf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"/>
            <a:ext cx="6019800" cy="610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1"/>
          <p:cNvSpPr>
            <a:spLocks noChangeArrowheads="1"/>
          </p:cNvSpPr>
          <p:nvPr/>
        </p:nvSpPr>
        <p:spPr bwMode="auto">
          <a:xfrm>
            <a:off x="3008276" y="2590800"/>
            <a:ext cx="304800" cy="304800"/>
          </a:xfrm>
          <a:prstGeom prst="star5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660066"/>
              </a:solidFill>
              <a:latin typeface="Garamond" pitchFamily="18" charset="0"/>
              <a:cs typeface="Arial" pitchFamily="34" charset="0"/>
            </a:endParaRPr>
          </a:p>
        </p:txBody>
      </p:sp>
      <p:sp>
        <p:nvSpPr>
          <p:cNvPr id="9" name="AutoShape 41"/>
          <p:cNvSpPr>
            <a:spLocks noChangeArrowheads="1"/>
          </p:cNvSpPr>
          <p:nvPr/>
        </p:nvSpPr>
        <p:spPr bwMode="auto">
          <a:xfrm>
            <a:off x="3770026" y="4648200"/>
            <a:ext cx="304800" cy="304800"/>
          </a:xfrm>
          <a:prstGeom prst="star5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660066"/>
              </a:solidFill>
              <a:latin typeface="Garamon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55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30480" y="15240"/>
            <a:ext cx="6522720" cy="51816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dirty="0" smtClean="0">
                <a:solidFill>
                  <a:srgbClr val="FFFF00"/>
                </a:solidFill>
                <a:latin typeface="+mn-lt"/>
                <a:ea typeface="+mn-ea"/>
                <a:cs typeface="Arial" panose="020B0604020202020204" pitchFamily="34" charset="0"/>
              </a:rPr>
              <a:t>BNL Methanol Synthesis- Attributes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8410" y="1219200"/>
            <a:ext cx="83907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7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Catalyst in liquid phase  (2-phase G/L reaction)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Low Temperature (&lt;150</a:t>
            </a:r>
            <a:r>
              <a:rPr lang="en-US" alt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C)- Overcomes Thermodynamic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limitations  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Liquid phase- heat management 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Low pressure operation and inertness to N</a:t>
            </a:r>
            <a:r>
              <a:rPr lang="en-US" alt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No O</a:t>
            </a:r>
            <a:r>
              <a:rPr lang="en-US" alt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 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separation plant required 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High conversion (&gt;90%) per pass- No gas recycle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*Mahajan.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U.S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Patent #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6,921.733 (2005)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50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1066800"/>
            <a:ext cx="86347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>
                <a:latin typeface="+mj-lt"/>
                <a:cs typeface="Arial" pitchFamily="34" charset="0"/>
              </a:rPr>
              <a:t>Advanced H</a:t>
            </a:r>
            <a:r>
              <a:rPr lang="en-US" sz="2800" baseline="-25000" dirty="0" smtClean="0">
                <a:latin typeface="+mj-lt"/>
                <a:cs typeface="Arial" pitchFamily="34" charset="0"/>
              </a:rPr>
              <a:t>2</a:t>
            </a:r>
            <a:r>
              <a:rPr lang="en-US" sz="2800" dirty="0" smtClean="0">
                <a:latin typeface="+mj-lt"/>
                <a:cs typeface="Arial" pitchFamily="34" charset="0"/>
              </a:rPr>
              <a:t>S removal technology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>
                <a:latin typeface="+mj-lt"/>
                <a:cs typeface="Arial" pitchFamily="34" charset="0"/>
              </a:rPr>
              <a:t>Process maximizes C utilization by co-processing CH</a:t>
            </a:r>
            <a:r>
              <a:rPr lang="en-US" sz="2800" baseline="-25000" dirty="0" smtClean="0">
                <a:latin typeface="+mj-lt"/>
                <a:cs typeface="Arial" pitchFamily="34" charset="0"/>
              </a:rPr>
              <a:t>4</a:t>
            </a:r>
            <a:r>
              <a:rPr lang="en-US" sz="2800" dirty="0" smtClean="0">
                <a:latin typeface="+mj-lt"/>
                <a:cs typeface="Arial" pitchFamily="34" charset="0"/>
              </a:rPr>
              <a:t> and CO</a:t>
            </a:r>
            <a:r>
              <a:rPr lang="en-US" sz="2800" baseline="-25000" dirty="0" smtClean="0">
                <a:latin typeface="+mj-lt"/>
                <a:cs typeface="Arial" pitchFamily="34" charset="0"/>
              </a:rPr>
              <a:t>2</a:t>
            </a:r>
            <a:r>
              <a:rPr lang="en-US" sz="2800" dirty="0" smtClean="0">
                <a:latin typeface="+mj-lt"/>
                <a:cs typeface="Arial" pitchFamily="34" charset="0"/>
              </a:rPr>
              <a:t> in biogas.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>
                <a:cs typeface="Arial" pitchFamily="34" charset="0"/>
              </a:rPr>
              <a:t>Liquid Fuels Technology </a:t>
            </a:r>
            <a:r>
              <a:rPr lang="en-US" sz="2800" dirty="0" smtClean="0">
                <a:cs typeface="Arial" pitchFamily="34" charset="0"/>
              </a:rPr>
              <a:t>Options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smtClean="0">
                <a:cs typeface="Arial" pitchFamily="34" charset="0"/>
              </a:rPr>
              <a:t>Biogas </a:t>
            </a:r>
            <a:r>
              <a:rPr lang="en-US" sz="2800" dirty="0">
                <a:cs typeface="Arial" pitchFamily="34" charset="0"/>
              </a:rPr>
              <a:t>to DME (a diesel substitute).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>
                <a:cs typeface="Arial" pitchFamily="34" charset="0"/>
              </a:rPr>
              <a:t>Biogas to Gasoline </a:t>
            </a:r>
            <a:endParaRPr lang="en-US" sz="2400" dirty="0"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>
                <a:cs typeface="Arial" pitchFamily="34" charset="0"/>
              </a:rPr>
              <a:t>Focus on skid-mounted / Off-grid plants.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2800" dirty="0" smtClean="0">
                <a:cs typeface="Arial" pitchFamily="34" charset="0"/>
              </a:rPr>
              <a:t>1 </a:t>
            </a:r>
            <a:r>
              <a:rPr lang="en-US" sz="2800" dirty="0" err="1" smtClean="0">
                <a:cs typeface="Arial" pitchFamily="34" charset="0"/>
              </a:rPr>
              <a:t>mscf</a:t>
            </a:r>
            <a:r>
              <a:rPr lang="en-US" sz="2800" dirty="0" smtClean="0">
                <a:cs typeface="Arial" pitchFamily="34" charset="0"/>
              </a:rPr>
              <a:t> gas/d; 4500 gallons /d DME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173" y="9993"/>
            <a:ext cx="4962853" cy="599607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dirty="0" smtClean="0">
                <a:solidFill>
                  <a:srgbClr val="FFFF00"/>
                </a:solidFill>
                <a:latin typeface="+mn-lt"/>
                <a:ea typeface="+mn-ea"/>
              </a:rPr>
              <a:t>Biogas-to-Fuels Conversion</a:t>
            </a:r>
          </a:p>
        </p:txBody>
      </p:sp>
    </p:spTree>
    <p:extLst>
      <p:ext uri="{BB962C8B-B14F-4D97-AF65-F5344CB8AC3E}">
        <p14:creationId xmlns:p14="http://schemas.microsoft.com/office/powerpoint/2010/main" val="101696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3810"/>
            <a:ext cx="4962853" cy="60579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dirty="0" smtClean="0">
                <a:solidFill>
                  <a:srgbClr val="FFFF00"/>
                </a:solidFill>
                <a:latin typeface="+mn-lt"/>
                <a:ea typeface="+mn-ea"/>
              </a:rPr>
              <a:t>Fugitive Methane </a:t>
            </a:r>
          </a:p>
        </p:txBody>
      </p:sp>
      <p:pic>
        <p:nvPicPr>
          <p:cNvPr id="6" name="Picture 5" descr="F:\Pictures\u=1079220082,1799261867&amp;fm=2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6091237"/>
            <a:ext cx="628544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darirla\Desktop\QQ截图201404021753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6000311"/>
            <a:ext cx="733498" cy="85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darirla\Desktop\QQ截图201404021746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6133903"/>
            <a:ext cx="2504633" cy="57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 txBox="1">
            <a:spLocks/>
          </p:cNvSpPr>
          <p:nvPr/>
        </p:nvSpPr>
        <p:spPr>
          <a:xfrm>
            <a:off x="190500" y="838200"/>
            <a:ext cx="8229600" cy="179126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u="sng" dirty="0" err="1" smtClean="0">
                <a:latin typeface="Arial Narrow" panose="020B0606020202030204" pitchFamily="34" charset="0"/>
              </a:rPr>
              <a:t>MoST</a:t>
            </a:r>
            <a:r>
              <a:rPr lang="en-US" sz="2400" b="1" u="sng" dirty="0" smtClean="0">
                <a:latin typeface="Arial Narrow" panose="020B0606020202030204" pitchFamily="34" charset="0"/>
              </a:rPr>
              <a:t>, China Sponsored Workshop</a:t>
            </a:r>
            <a:endParaRPr lang="en-US" sz="2400" b="1" u="sng" dirty="0">
              <a:latin typeface="Arial Narrow" panose="020B060602020203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latin typeface="Arial Narrow" panose="020B0606020202030204" pitchFamily="34" charset="0"/>
              </a:rPr>
              <a:t>“Control, Harvesting and Utilization of Fugitive Gases”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latin typeface="Arial Narrow" panose="020B0606020202030204" pitchFamily="34" charset="0"/>
              </a:rPr>
              <a:t>Beijing, CHINA 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latin typeface="Arial Narrow" panose="020B0606020202030204" pitchFamily="34" charset="0"/>
              </a:rPr>
              <a:t>September 24, 2014</a:t>
            </a:r>
            <a:endParaRPr lang="en-US" sz="2800" b="1" dirty="0"/>
          </a:p>
        </p:txBody>
      </p:sp>
      <p:sp>
        <p:nvSpPr>
          <p:cNvPr id="10" name="Rectangle 49"/>
          <p:cNvSpPr>
            <a:spLocks noChangeArrowheads="1"/>
          </p:cNvSpPr>
          <p:nvPr/>
        </p:nvSpPr>
        <p:spPr bwMode="auto">
          <a:xfrm>
            <a:off x="1151744" y="2895600"/>
            <a:ext cx="647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Interplay between two molecules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426" y="3688714"/>
            <a:ext cx="1647825" cy="1657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244" y="3904907"/>
            <a:ext cx="1724025" cy="122496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86629" y="3951621"/>
            <a:ext cx="894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CH</a:t>
            </a:r>
            <a:r>
              <a:rPr lang="en-US" sz="3200" b="1" baseline="-25000" dirty="0">
                <a:solidFill>
                  <a:srgbClr val="00B050"/>
                </a:solidFill>
              </a:rPr>
              <a:t>4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65036" y="3904907"/>
            <a:ext cx="9094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CO</a:t>
            </a:r>
            <a:r>
              <a:rPr lang="en-US" sz="3200" b="1" baseline="-25000" dirty="0" smtClean="0">
                <a:solidFill>
                  <a:srgbClr val="00B050"/>
                </a:solidFill>
              </a:rPr>
              <a:t>2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22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1813_nitrogen cycl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7220" y="3255109"/>
            <a:ext cx="1587639" cy="36933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Wastewater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>
            <a:off x="2316407" y="1571908"/>
            <a:ext cx="803868" cy="1637881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Bent Arrow 24"/>
          <p:cNvSpPr/>
          <p:nvPr/>
        </p:nvSpPr>
        <p:spPr>
          <a:xfrm flipV="1">
            <a:off x="2316407" y="3626908"/>
            <a:ext cx="803868" cy="1637881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316407" y="3238816"/>
            <a:ext cx="803868" cy="3693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332970" y="1571908"/>
            <a:ext cx="1587639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Energy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32974" y="3238816"/>
            <a:ext cx="1587639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Water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32973" y="4905505"/>
            <a:ext cx="158763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Nutrients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novatel.com/assets/Web-Phase-2-2012/Industry-Pages/Agricultu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534" y="4687956"/>
            <a:ext cx="3039262" cy="117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ewsingeneral.com/wp-content/uploads/2015/02/Waterdrop7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534" y="2968868"/>
            <a:ext cx="2996155" cy="125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evpolicy.org/wp-content/uploads/2014/02/Energy-Industry-Line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51"/>
          <a:stretch/>
        </p:blipFill>
        <p:spPr bwMode="auto">
          <a:xfrm>
            <a:off x="5278534" y="1295400"/>
            <a:ext cx="3039262" cy="12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5334000" cy="47625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dirty="0" smtClean="0">
                <a:solidFill>
                  <a:srgbClr val="FFFF00"/>
                </a:solidFill>
                <a:latin typeface="+mj-lt"/>
                <a:ea typeface="+mn-ea"/>
              </a:rPr>
              <a:t>Wastewater: A Resource </a:t>
            </a:r>
          </a:p>
        </p:txBody>
      </p:sp>
    </p:spTree>
    <p:extLst>
      <p:ext uri="{BB962C8B-B14F-4D97-AF65-F5344CB8AC3E}">
        <p14:creationId xmlns:p14="http://schemas.microsoft.com/office/powerpoint/2010/main" val="360226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914400"/>
            <a:ext cx="841047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Co-Directors</a:t>
            </a:r>
            <a:r>
              <a:rPr lang="en-US" sz="2400" dirty="0" smtClean="0"/>
              <a:t>: Harold Walker, Christopher </a:t>
            </a:r>
            <a:r>
              <a:rPr lang="en-US" sz="2400" dirty="0" err="1" smtClean="0"/>
              <a:t>Gobler</a:t>
            </a:r>
            <a:endParaRPr lang="en-US" sz="2400" dirty="0" smtClean="0"/>
          </a:p>
          <a:p>
            <a:r>
              <a:rPr lang="en-US" sz="2400" b="1" u="sng" dirty="0" smtClean="0"/>
              <a:t>Funding</a:t>
            </a:r>
            <a:r>
              <a:rPr lang="en-US" sz="2400" dirty="0" smtClean="0"/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State of New York, Suffolk County, and Town of Southampton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Bloomberg Foundation</a:t>
            </a:r>
          </a:p>
          <a:p>
            <a:r>
              <a:rPr lang="en-US" sz="2400" b="1" u="sng" dirty="0" smtClean="0"/>
              <a:t>Mission</a:t>
            </a:r>
          </a:p>
          <a:p>
            <a:pPr marL="342900" indent="-342900">
              <a:buFontTx/>
              <a:buAutoNum type="arabicPeriod"/>
            </a:pPr>
            <a:r>
              <a:rPr lang="en-US" sz="2400" dirty="0" smtClean="0"/>
              <a:t>Promote a vision of wastewater as a resource, and in particular, a source of water, energy, and valuable </a:t>
            </a:r>
            <a:r>
              <a:rPr lang="en-US" sz="2400" dirty="0" err="1" smtClean="0"/>
              <a:t>feedstocks</a:t>
            </a:r>
            <a:r>
              <a:rPr lang="en-US" sz="2400" dirty="0" smtClean="0"/>
              <a:t> (e.g., nitrogen and phosphorus).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Develop innovative new water technology, with an initial emphasis on the next generation of nitrogen removal technology for distributed wastewater treatment, 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Catalyze the creation of new business focused on clean water technology in the region.</a:t>
            </a:r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6019800" cy="47625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dirty="0" smtClean="0">
                <a:solidFill>
                  <a:srgbClr val="FFFF00"/>
                </a:solidFill>
                <a:latin typeface="+mj-lt"/>
                <a:ea typeface="+mn-ea"/>
              </a:rPr>
              <a:t>NYS Center for Clean Water Technology</a:t>
            </a:r>
          </a:p>
        </p:txBody>
      </p:sp>
    </p:spTree>
    <p:extLst>
      <p:ext uri="{BB962C8B-B14F-4D97-AF65-F5344CB8AC3E}">
        <p14:creationId xmlns:p14="http://schemas.microsoft.com/office/powerpoint/2010/main" val="140638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30480" y="15240"/>
            <a:ext cx="6522720" cy="51816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 smtClean="0">
                <a:solidFill>
                  <a:srgbClr val="FFFF00"/>
                </a:solidFill>
                <a:latin typeface="+mn-lt"/>
                <a:ea typeface="+mn-ea"/>
                <a:cs typeface="Arial" panose="020B0604020202020204" pitchFamily="34" charset="0"/>
              </a:rPr>
              <a:t>Summary-1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838200"/>
            <a:ext cx="8534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Megacities pose unique challenges. Smart cities could  utilize that is produced within city boundaries in an integrated systems approach. </a:t>
            </a:r>
          </a:p>
          <a:p>
            <a:pPr marL="342900" indent="-342900"/>
            <a:endParaRPr lang="en-US" sz="2800" u="sng" dirty="0" smtClean="0"/>
          </a:p>
          <a:p>
            <a:pPr marL="342900" indent="-342900"/>
            <a:r>
              <a:rPr lang="en-US" sz="2800" u="sng" dirty="0" smtClean="0"/>
              <a:t>Energy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Natural gas is here to stay for foreseeable future, as a bridge fuel or fugitive gases. 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Waste utilization- Low-hanging fruit. Can meet the projected demand from increased population, standard of living while addressing Climate Change.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In the Energy arena, for example, harvesting flared and fugitive CH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can mitigate GHGs to replace 3 </a:t>
            </a:r>
            <a:r>
              <a:rPr lang="en-US" sz="2800" dirty="0" err="1" smtClean="0"/>
              <a:t>mboe</a:t>
            </a:r>
            <a:r>
              <a:rPr lang="en-US" sz="2800" dirty="0" smtClean="0"/>
              <a:t>/d. </a:t>
            </a:r>
          </a:p>
        </p:txBody>
      </p:sp>
    </p:spTree>
    <p:extLst>
      <p:ext uri="{BB962C8B-B14F-4D97-AF65-F5344CB8AC3E}">
        <p14:creationId xmlns:p14="http://schemas.microsoft.com/office/powerpoint/2010/main" val="21501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30480" y="15240"/>
            <a:ext cx="6522720" cy="51816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 smtClean="0">
                <a:solidFill>
                  <a:srgbClr val="FFFF00"/>
                </a:solidFill>
                <a:latin typeface="+mn-lt"/>
                <a:ea typeface="+mn-ea"/>
                <a:cs typeface="Arial" panose="020B0604020202020204" pitchFamily="34" charset="0"/>
              </a:rPr>
              <a:t>Summary-2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" y="838200"/>
            <a:ext cx="8534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Low-temperature waste heat from industry mediated by low temperature reversible reaction could be a key to avoided new resources.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S&amp; T will play a major role. For example, economical skid-mounted units are needed for application in cities with limited available space. </a:t>
            </a:r>
          </a:p>
          <a:p>
            <a:pPr marL="342900" indent="-342900"/>
            <a:r>
              <a:rPr lang="en-US" sz="2800" u="sng" dirty="0" smtClean="0"/>
              <a:t>Wastewater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Harvesting energy, water and nutrients provides an opportunity. 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01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803" y="476250"/>
            <a:ext cx="2330997" cy="754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243869"/>
            <a:ext cx="2362200" cy="19222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440" y="4423674"/>
            <a:ext cx="579245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u="sng" dirty="0" smtClean="0"/>
              <a:t>FUELS R&amp;D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dirty="0" smtClean="0"/>
              <a:t>Synthesis &amp; Characterization Laboratory 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dirty="0" smtClean="0"/>
              <a:t>Process Engineering Laboratory </a:t>
            </a:r>
          </a:p>
          <a:p>
            <a:endParaRPr lang="en-US" sz="2400" dirty="0" smtClean="0"/>
          </a:p>
          <a:p>
            <a:pPr algn="ctr"/>
            <a:r>
              <a:rPr lang="en-US" sz="2400" dirty="0" smtClean="0">
                <a:hlinkClick r:id="rId4"/>
              </a:rPr>
              <a:t>www.aertc.org</a:t>
            </a:r>
            <a:endParaRPr lang="en-US" sz="2400" dirty="0" smtClean="0"/>
          </a:p>
        </p:txBody>
      </p:sp>
      <p:sp>
        <p:nvSpPr>
          <p:cNvPr id="13" name="Oval 12"/>
          <p:cNvSpPr/>
          <p:nvPr/>
        </p:nvSpPr>
        <p:spPr>
          <a:xfrm>
            <a:off x="7025640" y="2148214"/>
            <a:ext cx="152400" cy="1740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3810000"/>
            <a:ext cx="4114800" cy="47625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b="1" dirty="0" smtClean="0">
                <a:solidFill>
                  <a:srgbClr val="FFFF00"/>
                </a:solidFill>
                <a:latin typeface="+mj-lt"/>
                <a:ea typeface="+mn-ea"/>
              </a:rPr>
              <a:t>L-CEM Laboratories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8763000" cy="47625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b="1" dirty="0" smtClean="0">
                <a:solidFill>
                  <a:srgbClr val="FFFF00"/>
                </a:solidFill>
                <a:latin typeface="+mj-lt"/>
                <a:ea typeface="+mn-ea"/>
              </a:rPr>
              <a:t>Low-Carbon Energy Management (L-CEM) Group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1920" y="690893"/>
            <a:ext cx="64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400" dirty="0" smtClean="0"/>
              <a:t>Housed in a New York State funded $45 million facility dedicated for Energy R&amp;D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dirty="0" smtClean="0"/>
              <a:t>12 key faculty and scientists from 6 departments in Stony Brook University (SBU) and Brookhaven National Laboratory  (BNL)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dirty="0" smtClean="0"/>
              <a:t>2 Senior technical advisors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dirty="0" smtClean="0"/>
              <a:t>Over 20 R&amp;D projects in low-carbon R&amp;D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782146" y="3752850"/>
            <a:ext cx="2346614" cy="381000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Synthesis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782146" y="4154634"/>
            <a:ext cx="2346614" cy="436416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Characterization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782146" y="4514850"/>
            <a:ext cx="2346614" cy="609600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Energy and Water Nexus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782146" y="5124450"/>
            <a:ext cx="2346614" cy="360216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Process Simulations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782146" y="5505450"/>
            <a:ext cx="2346614" cy="360216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Process Engineering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62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76200"/>
            <a:ext cx="71628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Newly Released Publication </a:t>
            </a:r>
            <a:endParaRPr lang="en-US" sz="32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6579" y="1600200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n-US" sz="2400" b="1" cap="all" dirty="0" smtClean="0"/>
          </a:p>
          <a:p>
            <a:pPr fontAlgn="base"/>
            <a:endParaRPr lang="en-US" sz="2400" dirty="0"/>
          </a:p>
        </p:txBody>
      </p:sp>
      <p:pic>
        <p:nvPicPr>
          <p:cNvPr id="7" name="Picture 2" descr="C:\Users\darirla\Desktop\QQ截图20140402174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85800"/>
            <a:ext cx="4617009" cy="105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33400" y="1676400"/>
            <a:ext cx="8153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cap="all" dirty="0"/>
              <a:t>SPECIAL TOPIC: U.S.-CHINA ECOPARTNERSHIPS: APPROACHES TO CHALLENGES IN ENERGY AND </a:t>
            </a:r>
            <a:r>
              <a:rPr lang="en-US" sz="2400" b="1" cap="all" dirty="0" smtClean="0"/>
              <a:t>ENVIRONMENT</a:t>
            </a:r>
            <a:endParaRPr lang="en-US" sz="2400" b="1" cap="all" dirty="0"/>
          </a:p>
          <a:p>
            <a:pPr algn="ctr" fontAlgn="base"/>
            <a:r>
              <a:rPr lang="en-US" sz="3600" dirty="0">
                <a:solidFill>
                  <a:srgbClr val="FF0000"/>
                </a:solidFill>
              </a:rPr>
              <a:t>J. Renewable Sustainable Energy</a:t>
            </a:r>
            <a:r>
              <a:rPr lang="en-US" sz="3600" b="1" dirty="0">
                <a:solidFill>
                  <a:srgbClr val="FF0000"/>
                </a:solidFill>
              </a:rPr>
              <a:t> 7</a:t>
            </a:r>
            <a:r>
              <a:rPr lang="en-US" sz="3600" dirty="0">
                <a:solidFill>
                  <a:srgbClr val="FF0000"/>
                </a:solidFill>
              </a:rPr>
              <a:t> (2015</a:t>
            </a:r>
            <a:r>
              <a:rPr lang="en-US" sz="3600" dirty="0" smtClean="0">
                <a:solidFill>
                  <a:srgbClr val="FF0000"/>
                </a:solidFill>
              </a:rPr>
              <a:t>)</a:t>
            </a:r>
          </a:p>
          <a:p>
            <a:pPr fontAlgn="base"/>
            <a:endParaRPr lang="en-US" sz="2400" dirty="0"/>
          </a:p>
          <a:p>
            <a:pPr fontAlgn="base"/>
            <a:r>
              <a:rPr lang="en-US" sz="2400" u="sng" dirty="0" smtClean="0"/>
              <a:t>PREFACE</a:t>
            </a:r>
          </a:p>
          <a:p>
            <a:pPr fontAlgn="base"/>
            <a:r>
              <a:rPr lang="en-US" sz="2400" dirty="0" smtClean="0"/>
              <a:t>Catherine A. </a:t>
            </a:r>
            <a:r>
              <a:rPr lang="en-US" sz="2400" dirty="0" err="1" smtClean="0"/>
              <a:t>Novelli</a:t>
            </a:r>
            <a:r>
              <a:rPr lang="en-US" sz="2400" dirty="0" smtClean="0"/>
              <a:t>, U.S. Department of State</a:t>
            </a:r>
          </a:p>
          <a:p>
            <a:pPr fontAlgn="base"/>
            <a:endParaRPr lang="en-US" sz="2400" u="sng" dirty="0" smtClean="0"/>
          </a:p>
          <a:p>
            <a:pPr fontAlgn="base"/>
            <a:r>
              <a:rPr lang="en-US" sz="2400" u="sng" dirty="0" smtClean="0"/>
              <a:t>GUEST EDITORS</a:t>
            </a:r>
            <a:endParaRPr lang="en-US" sz="2400" u="sng" dirty="0"/>
          </a:p>
          <a:p>
            <a:pPr fontAlgn="base"/>
            <a:r>
              <a:rPr lang="en-US" sz="2400" dirty="0" err="1" smtClean="0">
                <a:hlinkClick r:id="rId3"/>
              </a:rPr>
              <a:t>Devinder</a:t>
            </a:r>
            <a:r>
              <a:rPr lang="en-US" sz="2400" dirty="0" smtClean="0">
                <a:hlinkClick r:id="rId3"/>
              </a:rPr>
              <a:t> Mahajan</a:t>
            </a:r>
            <a:r>
              <a:rPr lang="en-US" sz="2400" dirty="0" smtClean="0"/>
              <a:t>, Stony Brook University</a:t>
            </a:r>
            <a:endParaRPr lang="en-US" sz="2400" dirty="0"/>
          </a:p>
          <a:p>
            <a:pPr fontAlgn="base"/>
            <a:r>
              <a:rPr lang="en-US" sz="2400" dirty="0" smtClean="0">
                <a:hlinkClick r:id="rId4"/>
              </a:rPr>
              <a:t>Chai </a:t>
            </a:r>
            <a:r>
              <a:rPr lang="en-US" sz="2400" dirty="0" err="1" smtClean="0">
                <a:hlinkClick r:id="rId4"/>
              </a:rPr>
              <a:t>Xiaoli</a:t>
            </a:r>
            <a:r>
              <a:rPr lang="en-US" sz="2400" dirty="0" smtClean="0"/>
              <a:t>, </a:t>
            </a:r>
            <a:r>
              <a:rPr lang="en-US" sz="2400" dirty="0" err="1" smtClean="0"/>
              <a:t>Tongji</a:t>
            </a:r>
            <a:r>
              <a:rPr lang="en-US" sz="2400" dirty="0" smtClean="0"/>
              <a:t> University </a:t>
            </a:r>
          </a:p>
          <a:p>
            <a:pPr fontAlgn="base"/>
            <a:r>
              <a:rPr lang="en-US" sz="2400" dirty="0" smtClean="0">
                <a:hlinkClick r:id="rId5"/>
              </a:rPr>
              <a:t>Brian </a:t>
            </a:r>
            <a:r>
              <a:rPr lang="en-US" sz="2400" dirty="0" err="1">
                <a:hlinkClick r:id="rId5"/>
              </a:rPr>
              <a:t>Holuj</a:t>
            </a:r>
            <a:r>
              <a:rPr lang="en-US" sz="2400" dirty="0"/>
              <a:t> </a:t>
            </a:r>
            <a:r>
              <a:rPr lang="en-US" sz="2400" dirty="0" smtClean="0"/>
              <a:t>, </a:t>
            </a:r>
            <a:r>
              <a:rPr lang="en-US" sz="2400" dirty="0" err="1" smtClean="0"/>
              <a:t>EcoSecretariat</a:t>
            </a:r>
            <a:r>
              <a:rPr lang="en-US" sz="2400" dirty="0" smtClean="0"/>
              <a:t>, U.S.</a:t>
            </a:r>
          </a:p>
          <a:p>
            <a:pPr fontAlgn="base"/>
            <a:r>
              <a:rPr lang="en-US" sz="2400" dirty="0" smtClean="0">
                <a:hlinkClick r:id="rId6"/>
              </a:rPr>
              <a:t>Wu </a:t>
            </a:r>
            <a:r>
              <a:rPr lang="en-US" sz="2400" dirty="0" err="1" smtClean="0">
                <a:hlinkClick r:id="rId6"/>
              </a:rPr>
              <a:t>Hongliang</a:t>
            </a:r>
            <a:r>
              <a:rPr lang="en-US" sz="2400" dirty="0" smtClean="0"/>
              <a:t>, NDRC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898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1524000"/>
            <a:ext cx="80009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 The Golden Age of Gas, IEA 2011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 Modern Bioenergy and Universal Access to </a:t>
            </a:r>
          </a:p>
          <a:p>
            <a:pPr lvl="0"/>
            <a:r>
              <a:rPr lang="en-US" sz="2800" dirty="0" smtClean="0">
                <a:latin typeface="Calibri" pitchFamily="34" charset="0"/>
              </a:rPr>
              <a:t>   Modern Energy Services, </a:t>
            </a:r>
            <a:r>
              <a:rPr lang="en-US" sz="2800" i="1" dirty="0" smtClean="0">
                <a:latin typeface="Calibri" pitchFamily="34" charset="0"/>
              </a:rPr>
              <a:t>UNEP</a:t>
            </a:r>
            <a:r>
              <a:rPr lang="en-US" sz="2800" dirty="0" smtClean="0">
                <a:latin typeface="Calibri" pitchFamily="34" charset="0"/>
              </a:rPr>
              <a:t>, 2012. </a:t>
            </a:r>
          </a:p>
          <a:p>
            <a:pPr lvl="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 The Future of Natural Gas, </a:t>
            </a:r>
            <a:r>
              <a:rPr lang="en-US" sz="2800" i="1" dirty="0" smtClean="0">
                <a:latin typeface="Calibri" pitchFamily="34" charset="0"/>
              </a:rPr>
              <a:t>MIT Report</a:t>
            </a:r>
            <a:r>
              <a:rPr lang="en-US" sz="2800" dirty="0" smtClean="0">
                <a:latin typeface="Calibri" pitchFamily="34" charset="0"/>
              </a:rPr>
              <a:t>, 2011</a:t>
            </a:r>
          </a:p>
          <a:p>
            <a:pPr lvl="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 Shell Energy Scenarios to 2050</a:t>
            </a:r>
          </a:p>
          <a:p>
            <a:pPr lvl="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 BP Statistical Review of World Energy, 2011 </a:t>
            </a:r>
          </a:p>
          <a:p>
            <a:pPr lvl="0"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Beyond Oil and Gas: The Methanol Economy,  </a:t>
            </a:r>
          </a:p>
          <a:p>
            <a:pPr lvl="0"/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 G. </a:t>
            </a:r>
            <a:r>
              <a:rPr lang="en-US" sz="2800" dirty="0" err="1" smtClean="0">
                <a:latin typeface="Calibri" pitchFamily="34" charset="0"/>
              </a:rPr>
              <a:t>Olah</a:t>
            </a:r>
            <a:r>
              <a:rPr lang="en-US" sz="2800" dirty="0" smtClean="0">
                <a:latin typeface="Calibri" pitchFamily="34" charset="0"/>
              </a:rPr>
              <a:t> et al. 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6579" y="533400"/>
            <a:ext cx="71628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Data Sources </a:t>
            </a:r>
            <a:endParaRPr lang="en-US" sz="32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8617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www.soils.org/files/images/science-policy/few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3881284" cy="385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29000" y="5943600"/>
            <a:ext cx="1643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www.soils.org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4038600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Megacities Issues</a:t>
            </a:r>
            <a:endParaRPr lang="en-US" sz="28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65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7162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The Climate Issue</a:t>
            </a:r>
            <a:endParaRPr lang="en-US" sz="28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 descr="co2_trend_m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295400"/>
            <a:ext cx="4169285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84" y="1447800"/>
            <a:ext cx="3525116" cy="257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4267200"/>
            <a:ext cx="7637060" cy="2111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80000"/>
              </a:lnSpc>
              <a:buClr>
                <a:schemeClr val="bg1"/>
              </a:buClr>
              <a:defRPr/>
            </a:pPr>
            <a:r>
              <a:rPr lang="en-US" alt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Atmospheric CO</a:t>
            </a:r>
            <a:r>
              <a:rPr lang="en-US" altLang="en-US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level: 401 ppm</a:t>
            </a:r>
            <a:endParaRPr lang="en-US" alt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ctr">
              <a:lnSpc>
                <a:spcPct val="80000"/>
              </a:lnSpc>
              <a:buClr>
                <a:schemeClr val="bg1"/>
              </a:buCl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Reference CO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level in 1850: 280ppmv</a:t>
            </a:r>
          </a:p>
          <a:p>
            <a:pPr marL="342900" indent="-342900">
              <a:lnSpc>
                <a:spcPct val="8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en-US" altLang="en-US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en-US" altLang="en-US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en-US" altLang="en-US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en-US" altLang="en-US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buClr>
                <a:schemeClr val="bg1"/>
              </a:buClr>
              <a:defRPr/>
            </a:pP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*NOAA: National Oceanic &amp; Atmospheric Administration</a:t>
            </a: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06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errgy-use-PerCapita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1524000"/>
            <a:ext cx="7239000" cy="4343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91000" y="19812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+50%</a:t>
            </a:r>
            <a:endParaRPr 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5791200" y="4114800"/>
            <a:ext cx="163693" cy="11430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79025" y="1764214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2 - 3</a:t>
            </a:r>
            <a:endParaRPr 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7162800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Increasing Energy Demand- Projections</a:t>
            </a:r>
            <a:endParaRPr lang="en-US" sz="28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89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2097</TotalTime>
  <Words>2013</Words>
  <Application>Microsoft Office PowerPoint</Application>
  <PresentationFormat>On-screen Show (4:3)</PresentationFormat>
  <Paragraphs>381</Paragraphs>
  <Slides>38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Stony Brook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Devinder Mahajan</dc:creator>
  <cp:lastModifiedBy>Devinder Mahajan</cp:lastModifiedBy>
  <cp:revision>114</cp:revision>
  <dcterms:created xsi:type="dcterms:W3CDTF">2014-04-08T17:28:34Z</dcterms:created>
  <dcterms:modified xsi:type="dcterms:W3CDTF">2015-10-20T03:14:25Z</dcterms:modified>
</cp:coreProperties>
</file>