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1"/>
  </p:sldMasterIdLst>
  <p:sldIdLst>
    <p:sldId id="256" r:id="rId2"/>
    <p:sldId id="266" r:id="rId3"/>
    <p:sldId id="275" r:id="rId4"/>
    <p:sldId id="277" r:id="rId5"/>
    <p:sldId id="278" r:id="rId6"/>
    <p:sldId id="279" r:id="rId7"/>
    <p:sldId id="263" r:id="rId8"/>
    <p:sldId id="265" r:id="rId9"/>
    <p:sldId id="269" r:id="rId10"/>
    <p:sldId id="270" r:id="rId11"/>
    <p:sldId id="271" r:id="rId12"/>
    <p:sldId id="258" r:id="rId13"/>
    <p:sldId id="260" r:id="rId14"/>
    <p:sldId id="273" r:id="rId15"/>
    <p:sldId id="280" r:id="rId16"/>
    <p:sldId id="281" r:id="rId17"/>
    <p:sldId id="282" r:id="rId18"/>
    <p:sldId id="272" r:id="rId19"/>
    <p:sldId id="26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436A4F8-9C81-4D50-AD19-FD696C677ED6}">
          <p14:sldIdLst>
            <p14:sldId id="256"/>
            <p14:sldId id="266"/>
            <p14:sldId id="275"/>
            <p14:sldId id="277"/>
            <p14:sldId id="278"/>
            <p14:sldId id="279"/>
            <p14:sldId id="263"/>
            <p14:sldId id="265"/>
            <p14:sldId id="269"/>
            <p14:sldId id="270"/>
            <p14:sldId id="271"/>
          </p14:sldIdLst>
        </p14:section>
        <p14:section name="Untitled Section" id="{C3393D32-BFA2-47E5-97E7-EDDFCD4C82B4}">
          <p14:sldIdLst>
            <p14:sldId id="258"/>
            <p14:sldId id="260"/>
            <p14:sldId id="273"/>
            <p14:sldId id="280"/>
            <p14:sldId id="281"/>
            <p14:sldId id="282"/>
            <p14:sldId id="272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892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74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92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4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466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274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98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40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61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831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469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86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3611" y="1122363"/>
            <a:ext cx="10013794" cy="18327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Assessment Leadership Day</a:t>
            </a:r>
            <a:br>
              <a:rPr lang="en-US" dirty="0" smtClean="0"/>
            </a:br>
            <a:r>
              <a:rPr lang="en-US" i="1" dirty="0" smtClean="0"/>
              <a:t>Continuous Program Improvement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Planning, Analytics, and Decision Support (PADS)</a:t>
            </a:r>
          </a:p>
          <a:p>
            <a:r>
              <a:rPr lang="en-US" i="1" dirty="0" smtClean="0"/>
              <a:t>Planning and Assessment</a:t>
            </a:r>
          </a:p>
          <a:p>
            <a:r>
              <a:rPr lang="en-US" dirty="0" smtClean="0"/>
              <a:t>1-17-2018 </a:t>
            </a:r>
          </a:p>
        </p:txBody>
      </p:sp>
    </p:spTree>
    <p:extLst>
      <p:ext uri="{BB962C8B-B14F-4D97-AF65-F5344CB8AC3E}">
        <p14:creationId xmlns:p14="http://schemas.microsoft.com/office/powerpoint/2010/main" val="195171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800" i="1" dirty="0">
                <a:solidFill>
                  <a:srgbClr val="000000"/>
                </a:solidFill>
                <a:latin typeface="Calibri" panose="020F0502020204030204" pitchFamily="34" charset="0"/>
              </a:rPr>
              <a:t>Rethinking assessment: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latin typeface="Calibri" panose="020F0502020204030204" pitchFamily="34" charset="0"/>
              </a:rPr>
              <a:t>“</a:t>
            </a:r>
            <a:r>
              <a:rPr lang="en-US" b="1" dirty="0">
                <a:latin typeface="Calibri" panose="020F0502020204030204" pitchFamily="34" charset="0"/>
              </a:rPr>
              <a:t>Student </a:t>
            </a:r>
            <a:r>
              <a:rPr lang="en-US" b="1" dirty="0" smtClean="0">
                <a:latin typeface="Calibri" panose="020F0502020204030204" pitchFamily="34" charset="0"/>
              </a:rPr>
              <a:t>Achievement-” </a:t>
            </a:r>
            <a:r>
              <a:rPr lang="en-US" b="1" dirty="0">
                <a:latin typeface="Calibri" panose="020F0502020204030204" pitchFamily="34" charset="0"/>
              </a:rPr>
              <a:t>Post-Institutional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80861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u="sng" dirty="0" smtClean="0">
                <a:latin typeface="Calibri" panose="020F0502020204030204" pitchFamily="34" charset="0"/>
              </a:rPr>
              <a:t>Mandatory </a:t>
            </a:r>
            <a:endParaRPr lang="en-US" sz="3000" u="sng" dirty="0">
              <a:latin typeface="Calibri" panose="020F0502020204030204" pitchFamily="34" charset="0"/>
            </a:endParaRPr>
          </a:p>
          <a:p>
            <a:r>
              <a:rPr lang="en-US" sz="3000" dirty="0">
                <a:latin typeface="Calibri" panose="020F0502020204030204" pitchFamily="34" charset="0"/>
              </a:rPr>
              <a:t>Loan Default Rate </a:t>
            </a:r>
          </a:p>
          <a:p>
            <a:r>
              <a:rPr lang="en-US" sz="3000" dirty="0">
                <a:latin typeface="Calibri" panose="020F0502020204030204" pitchFamily="34" charset="0"/>
              </a:rPr>
              <a:t>Loan Repayment Rate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1709" y="1825625"/>
            <a:ext cx="5992091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u="sng" dirty="0" smtClean="0">
                <a:latin typeface="Calibri" panose="020F0502020204030204" pitchFamily="34" charset="0"/>
              </a:rPr>
              <a:t>Review – can exclude from review </a:t>
            </a:r>
            <a:endParaRPr lang="en-US" u="sng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1st time Pass Rates on Licensure Exams </a:t>
            </a:r>
          </a:p>
          <a:p>
            <a:r>
              <a:rPr lang="en-US" dirty="0">
                <a:latin typeface="Calibri" panose="020F0502020204030204" pitchFamily="34" charset="0"/>
              </a:rPr>
              <a:t>Graduate Survey Satisfaction Results </a:t>
            </a:r>
          </a:p>
          <a:p>
            <a:r>
              <a:rPr lang="en-US" dirty="0">
                <a:latin typeface="Calibri" panose="020F0502020204030204" pitchFamily="34" charset="0"/>
              </a:rPr>
              <a:t>Career Placement Rates 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“</a:t>
            </a:r>
            <a:r>
              <a:rPr lang="en-US" dirty="0">
                <a:latin typeface="Calibri" panose="020F0502020204030204" pitchFamily="34" charset="0"/>
              </a:rPr>
              <a:t>First Destination” Survey Placement Rates 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Transfer </a:t>
            </a:r>
            <a:r>
              <a:rPr lang="en-US" dirty="0">
                <a:latin typeface="Calibri" panose="020F0502020204030204" pitchFamily="34" charset="0"/>
              </a:rPr>
              <a:t>Rates 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Self-Identified 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693" y="5270739"/>
            <a:ext cx="1994186" cy="111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99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800" i="1" dirty="0">
                <a:solidFill>
                  <a:srgbClr val="000000"/>
                </a:solidFill>
                <a:latin typeface="Calibri" panose="020F0502020204030204" pitchFamily="34" charset="0"/>
              </a:rPr>
              <a:t>Rethinking assessment: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latin typeface="Calibri" panose="020F0502020204030204" pitchFamily="34" charset="0"/>
              </a:rPr>
              <a:t>Financial </a:t>
            </a:r>
            <a:r>
              <a:rPr lang="en-US" b="1" dirty="0">
                <a:latin typeface="Calibri" panose="020F0502020204030204" pitchFamily="34" charset="0"/>
              </a:rPr>
              <a:t>Health Indicators- Documents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u="sng" dirty="0">
                <a:latin typeface="Calibri" panose="020F0502020204030204" pitchFamily="34" charset="0"/>
              </a:rPr>
              <a:t>All </a:t>
            </a:r>
            <a:endParaRPr lang="en-US" u="sng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Most Recent Audited Financials </a:t>
            </a:r>
          </a:p>
          <a:p>
            <a:r>
              <a:rPr lang="en-US" dirty="0">
                <a:latin typeface="Calibri" panose="020F0502020204030204" pitchFamily="34" charset="0"/>
              </a:rPr>
              <a:t>IPEDS Finance Data </a:t>
            </a:r>
          </a:p>
          <a:p>
            <a:r>
              <a:rPr lang="en-US" dirty="0">
                <a:latin typeface="Calibri" panose="020F0502020204030204" pitchFamily="34" charset="0"/>
              </a:rPr>
              <a:t>Title IV Compliance Audits </a:t>
            </a:r>
          </a:p>
          <a:p>
            <a:r>
              <a:rPr lang="en-US" dirty="0">
                <a:latin typeface="Calibri" panose="020F0502020204030204" pitchFamily="34" charset="0"/>
              </a:rPr>
              <a:t>Catalog/URL </a:t>
            </a:r>
          </a:p>
          <a:p>
            <a:r>
              <a:rPr lang="en-US" dirty="0">
                <a:latin typeface="Calibri" panose="020F0502020204030204" pitchFamily="34" charset="0"/>
              </a:rPr>
              <a:t>Most Recent USDE Composite Score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b="1" u="sng" dirty="0">
                <a:latin typeface="Calibri" panose="020F0502020204030204" pitchFamily="34" charset="0"/>
              </a:rPr>
              <a:t>If Applicable </a:t>
            </a:r>
            <a:endParaRPr lang="en-US" u="sng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Bond Rating for New Debt issued </a:t>
            </a:r>
          </a:p>
          <a:p>
            <a:r>
              <a:rPr lang="en-US" dirty="0">
                <a:latin typeface="Calibri" panose="020F0502020204030204" pitchFamily="34" charset="0"/>
              </a:rPr>
              <a:t>Financial Audit from Parent Corporation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4936" y="5448822"/>
            <a:ext cx="1928050" cy="1205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81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Continuous Program Improvement (CIP) Process: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081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At the heart of NYIT’s new framework – using data </a:t>
            </a:r>
            <a:r>
              <a:rPr lang="en-US" b="1" u="sng" dirty="0" smtClean="0"/>
              <a:t>of all kinds </a:t>
            </a:r>
            <a:r>
              <a:rPr lang="en-US" dirty="0" smtClean="0"/>
              <a:t>to:</a:t>
            </a:r>
          </a:p>
          <a:p>
            <a:pPr marL="0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Demonstrate the health of the school/department </a:t>
            </a:r>
          </a:p>
          <a:p>
            <a:pPr lvl="2"/>
            <a:r>
              <a:rPr lang="en-US" dirty="0" smtClean="0"/>
              <a:t>Student achievement (e.g., persistence, student learning)</a:t>
            </a:r>
          </a:p>
          <a:p>
            <a:pPr lvl="2"/>
            <a:r>
              <a:rPr lang="en-US" dirty="0" smtClean="0"/>
              <a:t>Financial metrics (e.g., expenditures and revenues, enrollment)</a:t>
            </a:r>
          </a:p>
          <a:p>
            <a:pPr lvl="2"/>
            <a:r>
              <a:rPr lang="en-US" dirty="0" smtClean="0"/>
              <a:t>Achievement of mission and goals</a:t>
            </a:r>
            <a:r>
              <a:rPr lang="en-US" dirty="0"/>
              <a:t> </a:t>
            </a:r>
            <a:r>
              <a:rPr lang="en-US" dirty="0" smtClean="0"/>
              <a:t>– aspirational, strategic goals</a:t>
            </a:r>
          </a:p>
          <a:p>
            <a:pPr lvl="1"/>
            <a:r>
              <a:rPr lang="en-US" dirty="0" smtClean="0"/>
              <a:t>Inform </a:t>
            </a:r>
            <a:r>
              <a:rPr lang="en-US" dirty="0"/>
              <a:t>improvement initiatives</a:t>
            </a:r>
          </a:p>
          <a:p>
            <a:pPr lvl="1"/>
            <a:r>
              <a:rPr lang="en-US" dirty="0" smtClean="0"/>
              <a:t>Inform </a:t>
            </a:r>
            <a:r>
              <a:rPr lang="en-US" dirty="0"/>
              <a:t>resource allocation decisions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641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Dean’s data set (internal)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Student credit hours</a:t>
            </a:r>
          </a:p>
          <a:p>
            <a:r>
              <a:rPr lang="en-US" dirty="0" smtClean="0"/>
              <a:t>FTE faculty</a:t>
            </a:r>
          </a:p>
          <a:p>
            <a:r>
              <a:rPr lang="en-US" dirty="0" smtClean="0"/>
              <a:t>FTE staff</a:t>
            </a:r>
          </a:p>
          <a:p>
            <a:r>
              <a:rPr lang="en-US" dirty="0" smtClean="0"/>
              <a:t>Total revenue and expense, total margin</a:t>
            </a:r>
          </a:p>
          <a:p>
            <a:r>
              <a:rPr lang="en-US" dirty="0" smtClean="0"/>
              <a:t>Three year enrollment trend.</a:t>
            </a:r>
          </a:p>
          <a:p>
            <a:r>
              <a:rPr lang="en-US" dirty="0" smtClean="0"/>
              <a:t>DFW (drop-failure-withdrawal)rates</a:t>
            </a:r>
          </a:p>
          <a:p>
            <a:r>
              <a:rPr lang="en-US" dirty="0" smtClean="0"/>
              <a:t>Three-year trend data: retention rate, graduation rate, and mean time to graduation.</a:t>
            </a:r>
          </a:p>
          <a:p>
            <a:r>
              <a:rPr lang="en-US" dirty="0" smtClean="0"/>
              <a:t>School/college level graduation students survey (GSS) and NSSE</a:t>
            </a:r>
          </a:p>
          <a:p>
            <a:r>
              <a:rPr lang="en-US" dirty="0" smtClean="0"/>
              <a:t>Others (requested by deans)</a:t>
            </a:r>
          </a:p>
        </p:txBody>
      </p:sp>
    </p:spTree>
    <p:extLst>
      <p:ext uri="{BB962C8B-B14F-4D97-AF65-F5344CB8AC3E}">
        <p14:creationId xmlns:p14="http://schemas.microsoft.com/office/powerpoint/2010/main" val="406092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Dean’s data set (outside-environment)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 data</a:t>
            </a:r>
          </a:p>
          <a:p>
            <a:r>
              <a:rPr lang="en-US" dirty="0" smtClean="0"/>
              <a:t>Benchmarking to peer programs</a:t>
            </a:r>
          </a:p>
          <a:p>
            <a:r>
              <a:rPr lang="en-US" dirty="0" smtClean="0"/>
              <a:t>Student/alumni/employer/client satisfaction data</a:t>
            </a:r>
          </a:p>
          <a:p>
            <a:r>
              <a:rPr lang="en-US" dirty="0" smtClean="0"/>
              <a:t>Others?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866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Academic CPI Template: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Department Overview </a:t>
            </a:r>
            <a:r>
              <a:rPr lang="en-US" dirty="0" smtClean="0"/>
              <a:t>– history, points of pride, mission, etc.</a:t>
            </a:r>
          </a:p>
          <a:p>
            <a:r>
              <a:rPr lang="en-US" b="1" dirty="0" smtClean="0"/>
              <a:t>Department/Program Profile and Trend Analysis </a:t>
            </a:r>
            <a:r>
              <a:rPr lang="en-US" dirty="0" smtClean="0"/>
              <a:t>– Dean’s data set</a:t>
            </a:r>
          </a:p>
          <a:p>
            <a:r>
              <a:rPr lang="en-US" b="1" dirty="0" smtClean="0"/>
              <a:t>Department/Program Goal Achievement </a:t>
            </a:r>
            <a:r>
              <a:rPr lang="en-US" dirty="0" smtClean="0"/>
              <a:t>– evidence of meeting goals, curriculum review, scholarly productivity, faculty service</a:t>
            </a:r>
          </a:p>
          <a:p>
            <a:r>
              <a:rPr lang="en-US" b="1" dirty="0" smtClean="0"/>
              <a:t>Evidence of Student Learning and Achievement</a:t>
            </a:r>
          </a:p>
          <a:p>
            <a:r>
              <a:rPr lang="en-US" b="1" dirty="0" smtClean="0"/>
              <a:t>Evaluation of Student Satisfaction with Academic Programs</a:t>
            </a:r>
          </a:p>
        </p:txBody>
      </p:sp>
    </p:spTree>
    <p:extLst>
      <p:ext uri="{BB962C8B-B14F-4D97-AF65-F5344CB8AC3E}">
        <p14:creationId xmlns:p14="http://schemas.microsoft.com/office/powerpoint/2010/main" val="112643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Academic CPI Template: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Evaluation of Student Service Areas Impacting Student Life Cycle</a:t>
            </a:r>
          </a:p>
          <a:p>
            <a:r>
              <a:rPr lang="en-US" b="1" dirty="0" smtClean="0"/>
              <a:t>Improvement Initiatives</a:t>
            </a:r>
          </a:p>
          <a:p>
            <a:r>
              <a:rPr lang="en-US" b="1" dirty="0" smtClean="0"/>
              <a:t>Update on Past Improvement Initiatives</a:t>
            </a:r>
          </a:p>
          <a:p>
            <a:r>
              <a:rPr lang="en-US" b="1" dirty="0" smtClean="0"/>
              <a:t>Self-Reported Resource Allocation Analysis</a:t>
            </a:r>
          </a:p>
          <a:p>
            <a:r>
              <a:rPr lang="en-US" b="1" dirty="0" smtClean="0"/>
              <a:t>Department/Program Strengths and Concerns</a:t>
            </a:r>
          </a:p>
          <a:p>
            <a:r>
              <a:rPr lang="en-US" b="1" dirty="0" smtClean="0"/>
              <a:t>Future Department/Program Goals and Recommendations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203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Administrative CPI Template: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Similar to Academic CIP with some additions:</a:t>
            </a:r>
          </a:p>
          <a:p>
            <a:r>
              <a:rPr lang="en-US" b="1" dirty="0" smtClean="0"/>
              <a:t>Staffing Structure</a:t>
            </a:r>
          </a:p>
          <a:p>
            <a:r>
              <a:rPr lang="en-US" b="1" dirty="0" smtClean="0"/>
              <a:t>Organizational Chart</a:t>
            </a:r>
          </a:p>
          <a:p>
            <a:r>
              <a:rPr lang="en-US" b="1" dirty="0" smtClean="0"/>
              <a:t>Key Performance Indicators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453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Framework (CPI) Implementation Discussion: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Timeline: </a:t>
            </a:r>
            <a:r>
              <a:rPr lang="en-US" dirty="0">
                <a:solidFill>
                  <a:prstClr val="black"/>
                </a:solidFill>
              </a:rPr>
              <a:t>a 4-year cycle with annual update to track its </a:t>
            </a:r>
            <a:r>
              <a:rPr lang="en-US" dirty="0" smtClean="0">
                <a:solidFill>
                  <a:prstClr val="black"/>
                </a:solidFill>
              </a:rPr>
              <a:t>implementation?</a:t>
            </a:r>
          </a:p>
          <a:p>
            <a:r>
              <a:rPr lang="en-US" dirty="0" smtClean="0"/>
              <a:t>Responsibilities &amp; collaborations: School/department/division own it, and </a:t>
            </a:r>
            <a:r>
              <a:rPr lang="en-US" dirty="0" smtClean="0">
                <a:solidFill>
                  <a:prstClr val="black"/>
                </a:solidFill>
              </a:rPr>
              <a:t>PADS </a:t>
            </a:r>
            <a:r>
              <a:rPr lang="en-US" dirty="0">
                <a:solidFill>
                  <a:prstClr val="black"/>
                </a:solidFill>
              </a:rPr>
              <a:t>facilitates the multi-year </a:t>
            </a:r>
            <a:r>
              <a:rPr lang="en-US" dirty="0" smtClean="0">
                <a:solidFill>
                  <a:prstClr val="black"/>
                </a:solidFill>
              </a:rPr>
              <a:t>planning  </a:t>
            </a:r>
            <a:r>
              <a:rPr lang="en-US" dirty="0">
                <a:solidFill>
                  <a:prstClr val="black"/>
                </a:solidFill>
              </a:rPr>
              <a:t>and assessment with data, and data analysis. </a:t>
            </a:r>
            <a:endParaRPr lang="en-US" dirty="0"/>
          </a:p>
          <a:p>
            <a:r>
              <a:rPr lang="en-US" dirty="0" smtClean="0"/>
              <a:t>Tech platform to facilitate?</a:t>
            </a:r>
          </a:p>
          <a:p>
            <a:r>
              <a:rPr lang="en-US" dirty="0" smtClean="0"/>
              <a:t>Presentation to a review team (who should be)</a:t>
            </a:r>
          </a:p>
          <a:p>
            <a:r>
              <a:rPr lang="en-US" smtClean="0"/>
              <a:t>Initiate process </a:t>
            </a:r>
            <a:r>
              <a:rPr lang="en-US" dirty="0" smtClean="0"/>
              <a:t>Academic Year 2018-2019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4114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School/department/division CPI presentations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Students’ learning improvement with evidence.</a:t>
            </a:r>
          </a:p>
          <a:p>
            <a:r>
              <a:rPr lang="en-US" dirty="0" smtClean="0"/>
              <a:t>Students’ achievement improvement with evidence </a:t>
            </a:r>
          </a:p>
          <a:p>
            <a:r>
              <a:rPr lang="en-US" dirty="0" smtClean="0"/>
              <a:t>Teaching effectiveness improvement</a:t>
            </a:r>
          </a:p>
          <a:p>
            <a:r>
              <a:rPr lang="en-US" dirty="0" smtClean="0"/>
              <a:t>Scholarship productivity improvements</a:t>
            </a:r>
          </a:p>
          <a:p>
            <a:r>
              <a:rPr lang="en-US" dirty="0" smtClean="0"/>
              <a:t>Curriculum improvement with evidence of updated syllabi</a:t>
            </a:r>
          </a:p>
          <a:p>
            <a:r>
              <a:rPr lang="en-US" dirty="0" smtClean="0"/>
              <a:t>Alumni and current student recommendations of NYIT</a:t>
            </a:r>
          </a:p>
          <a:p>
            <a:r>
              <a:rPr lang="en-US" dirty="0" smtClean="0"/>
              <a:t>Other evidence of improvement (e.g., rankings)…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43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29823" cy="4351338"/>
          </a:xfrm>
        </p:spPr>
        <p:txBody>
          <a:bodyPr>
            <a:normAutofit/>
          </a:bodyPr>
          <a:lstStyle/>
          <a:p>
            <a:pPr marL="571500" lvl="0" indent="-571500">
              <a:buAutoNum type="romanUcPeriod"/>
            </a:pPr>
            <a:r>
              <a:rPr lang="en-US" dirty="0" smtClean="0"/>
              <a:t>Role </a:t>
            </a:r>
            <a:r>
              <a:rPr lang="en-US" dirty="0"/>
              <a:t>of Academic Quality in Vision for </a:t>
            </a:r>
            <a:r>
              <a:rPr lang="en-US" dirty="0" smtClean="0"/>
              <a:t>NYIT</a:t>
            </a:r>
            <a:endParaRPr lang="en-US" sz="2000" dirty="0"/>
          </a:p>
          <a:p>
            <a:pPr marL="571500" lvl="0" indent="-571500">
              <a:buAutoNum type="romanUcPeriod"/>
            </a:pPr>
            <a:r>
              <a:rPr lang="en-US" dirty="0" smtClean="0"/>
              <a:t>Middle </a:t>
            </a:r>
            <a:r>
              <a:rPr lang="en-US" dirty="0"/>
              <a:t>States Expectation for Institutional </a:t>
            </a:r>
            <a:r>
              <a:rPr lang="en-US" dirty="0" smtClean="0"/>
              <a:t>Improvement</a:t>
            </a:r>
            <a:endParaRPr lang="en-US" sz="2000" dirty="0"/>
          </a:p>
          <a:p>
            <a:pPr marL="571500" lvl="0" indent="-571500">
              <a:buAutoNum type="romanUcPeriod"/>
            </a:pPr>
            <a:r>
              <a:rPr lang="en-US" dirty="0" smtClean="0"/>
              <a:t>Continuous </a:t>
            </a:r>
            <a:r>
              <a:rPr lang="en-US" dirty="0"/>
              <a:t>Program Improvement (</a:t>
            </a:r>
            <a:r>
              <a:rPr lang="en-US" dirty="0" smtClean="0"/>
              <a:t>CPI) </a:t>
            </a:r>
            <a:r>
              <a:rPr lang="en-US" dirty="0" smtClean="0"/>
              <a:t>Framework</a:t>
            </a:r>
            <a:endParaRPr lang="en-US" sz="2000" dirty="0"/>
          </a:p>
          <a:p>
            <a:pPr marL="571500" lvl="0" indent="-571500">
              <a:buAutoNum type="romanUcPeriod"/>
            </a:pPr>
            <a:r>
              <a:rPr lang="en-US" dirty="0" smtClean="0"/>
              <a:t>Draft </a:t>
            </a:r>
            <a:r>
              <a:rPr lang="en-US" dirty="0" smtClean="0"/>
              <a:t>Academic CPI </a:t>
            </a:r>
            <a:r>
              <a:rPr lang="en-US" dirty="0" smtClean="0"/>
              <a:t>Template</a:t>
            </a:r>
            <a:endParaRPr lang="en-US" sz="2000" dirty="0"/>
          </a:p>
          <a:p>
            <a:pPr marL="571500" lvl="0" indent="-571500">
              <a:buAutoNum type="romanUcPeriod"/>
            </a:pPr>
            <a:r>
              <a:rPr lang="en-US" dirty="0" smtClean="0"/>
              <a:t>Draft </a:t>
            </a:r>
            <a:r>
              <a:rPr lang="en-US" dirty="0"/>
              <a:t>Administrative </a:t>
            </a:r>
            <a:r>
              <a:rPr lang="en-US" dirty="0" smtClean="0"/>
              <a:t>CPI </a:t>
            </a:r>
            <a:r>
              <a:rPr lang="en-US" dirty="0" smtClean="0"/>
              <a:t>Template</a:t>
            </a:r>
            <a:endParaRPr lang="en-US" sz="2000" dirty="0"/>
          </a:p>
          <a:p>
            <a:pPr marL="571500" lvl="0" indent="-571500">
              <a:buAutoNum type="romanUcPeriod"/>
            </a:pPr>
            <a:r>
              <a:rPr lang="en-US" dirty="0" smtClean="0"/>
              <a:t>Proposed </a:t>
            </a:r>
            <a:r>
              <a:rPr lang="en-US" dirty="0"/>
              <a:t>Process and </a:t>
            </a:r>
            <a:r>
              <a:rPr lang="en-US" dirty="0" smtClean="0"/>
              <a:t>Timeline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7578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Role of Academic Quality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0687"/>
            <a:ext cx="90040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Draft vision statement (Sep 2017):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dirty="0"/>
              <a:t>NYIT will become an engaged and supportive academic community devoted to ethical, highly </a:t>
            </a:r>
            <a:r>
              <a:rPr lang="en-US" i="1" dirty="0"/>
              <a:t>impactful</a:t>
            </a:r>
            <a:r>
              <a:rPr lang="en-US" dirty="0"/>
              <a:t> teaching and learning that is technology-rich, </a:t>
            </a:r>
            <a:r>
              <a:rPr lang="en-US" i="1" dirty="0"/>
              <a:t>intellectually rigorous</a:t>
            </a:r>
            <a:r>
              <a:rPr lang="en-US" dirty="0"/>
              <a:t>, and </a:t>
            </a:r>
            <a:r>
              <a:rPr lang="en-US" i="1" dirty="0"/>
              <a:t>future-focused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Academic quality is critical to this vision.</a:t>
            </a:r>
          </a:p>
          <a:p>
            <a:pPr marL="0" indent="0">
              <a:buNone/>
            </a:pP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81940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Role of Academic Quality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068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Strategy for achieving our vision presented by Hank Foley (Dec 2017): 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 algn="ctr">
              <a:buNone/>
            </a:pPr>
            <a:r>
              <a:rPr lang="en-US" sz="4000" dirty="0" smtClean="0"/>
              <a:t>Be </a:t>
            </a:r>
            <a:r>
              <a:rPr lang="en-US" sz="4000" dirty="0"/>
              <a:t>the 3rd best </a:t>
            </a:r>
            <a:r>
              <a:rPr lang="en-US" sz="4000" dirty="0" smtClean="0"/>
              <a:t>private</a:t>
            </a:r>
          </a:p>
          <a:p>
            <a:pPr marL="0" indent="0" algn="ctr">
              <a:buNone/>
            </a:pPr>
            <a:r>
              <a:rPr lang="en-US" sz="4000" dirty="0" smtClean="0"/>
              <a:t>institution </a:t>
            </a:r>
            <a:r>
              <a:rPr lang="en-US" sz="4000" dirty="0"/>
              <a:t>of higher education </a:t>
            </a: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in </a:t>
            </a:r>
            <a:r>
              <a:rPr lang="en-US" sz="4000" dirty="0"/>
              <a:t>metropolitan New York </a:t>
            </a:r>
            <a:r>
              <a:rPr lang="en-US" sz="4000" dirty="0" smtClean="0"/>
              <a:t>by 2027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9829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Role of Academic </a:t>
            </a:r>
            <a:r>
              <a:rPr lang="en-US" b="1" dirty="0" smtClean="0"/>
              <a:t>Quality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892" y="1690688"/>
            <a:ext cx="90040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Wall Street Journal and Times Higher Education Rankings:</a:t>
            </a:r>
          </a:p>
          <a:p>
            <a:pPr marL="0" indent="0">
              <a:buNone/>
            </a:pPr>
            <a:r>
              <a:rPr lang="en-US" dirty="0" smtClean="0"/>
              <a:t>Rankings focused on student success and learning – based on a survey of 200,000 current students</a:t>
            </a:r>
          </a:p>
          <a:p>
            <a:pPr lvl="1"/>
            <a:r>
              <a:rPr lang="en-US" dirty="0" smtClean="0"/>
              <a:t>Sufficient resources?</a:t>
            </a:r>
          </a:p>
          <a:p>
            <a:pPr lvl="1"/>
            <a:r>
              <a:rPr lang="en-US" dirty="0" smtClean="0"/>
              <a:t>Students engaged and challenged?</a:t>
            </a:r>
          </a:p>
          <a:p>
            <a:pPr lvl="1"/>
            <a:r>
              <a:rPr lang="en-US" dirty="0" smtClean="0"/>
              <a:t>Good academic reputation?</a:t>
            </a:r>
          </a:p>
          <a:p>
            <a:pPr lvl="1"/>
            <a:r>
              <a:rPr lang="en-US" dirty="0" smtClean="0"/>
              <a:t>Student outcomes post-graduation?</a:t>
            </a:r>
          </a:p>
          <a:p>
            <a:pPr marL="0" indent="0">
              <a:buNone/>
            </a:pPr>
            <a:endParaRPr lang="en-US" sz="1100" b="1" dirty="0" smtClean="0"/>
          </a:p>
          <a:p>
            <a:pPr marL="0" indent="0">
              <a:buNone/>
            </a:pPr>
            <a:r>
              <a:rPr lang="en-US" b="1" dirty="0" smtClean="0"/>
              <a:t>NYIT strengths: </a:t>
            </a:r>
            <a:r>
              <a:rPr lang="en-US" dirty="0" smtClean="0"/>
              <a:t>Diversity; Student </a:t>
            </a:r>
            <a:r>
              <a:rPr lang="en-US" dirty="0"/>
              <a:t>I</a:t>
            </a:r>
            <a:r>
              <a:rPr lang="en-US" dirty="0" smtClean="0"/>
              <a:t>nteraction/ Engagement</a:t>
            </a:r>
          </a:p>
          <a:p>
            <a:pPr marL="0" indent="0">
              <a:buNone/>
            </a:pPr>
            <a:r>
              <a:rPr lang="en-US" b="1" dirty="0" smtClean="0"/>
              <a:t>NYIT’s most notable challenge: </a:t>
            </a:r>
            <a:r>
              <a:rPr lang="en-US" dirty="0" smtClean="0"/>
              <a:t>Reputation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71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Role of Academic </a:t>
            </a:r>
            <a:r>
              <a:rPr lang="en-US" b="1" dirty="0" smtClean="0"/>
              <a:t>Quality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892" y="1690688"/>
            <a:ext cx="900406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How do you change reputation in higher education?</a:t>
            </a:r>
            <a:endParaRPr lang="en-US" i="1" dirty="0"/>
          </a:p>
          <a:p>
            <a:pPr marL="0" indent="0">
              <a:buNone/>
            </a:pPr>
            <a:endParaRPr lang="en-US" sz="1000" dirty="0" smtClean="0"/>
          </a:p>
          <a:p>
            <a:pPr marL="0" indent="0" algn="ctr">
              <a:buNone/>
            </a:pPr>
            <a:r>
              <a:rPr lang="en-US" sz="4800" dirty="0" smtClean="0"/>
              <a:t>ACADEMIC </a:t>
            </a:r>
            <a:r>
              <a:rPr lang="en-US" sz="4800" dirty="0" smtClean="0"/>
              <a:t>QUALITY</a:t>
            </a:r>
          </a:p>
          <a:p>
            <a:pPr marL="0" indent="0">
              <a:buNone/>
            </a:pPr>
            <a:endParaRPr lang="en-US" sz="1000" i="1" dirty="0" smtClean="0"/>
          </a:p>
          <a:p>
            <a:pPr marL="0" indent="0">
              <a:buNone/>
            </a:pPr>
            <a:r>
              <a:rPr lang="en-US" i="1" dirty="0" smtClean="0"/>
              <a:t>Is this the work of just the academic program? No…</a:t>
            </a:r>
          </a:p>
          <a:p>
            <a:pPr marL="0" indent="0">
              <a:buNone/>
            </a:pPr>
            <a:endParaRPr lang="en-US" sz="1000" i="1" dirty="0"/>
          </a:p>
          <a:p>
            <a:pPr marL="0" indent="0" algn="ctr">
              <a:buNone/>
            </a:pPr>
            <a:r>
              <a:rPr lang="en-US" sz="4800" dirty="0" smtClean="0"/>
              <a:t>INSTITUTIONAL EFFORT</a:t>
            </a:r>
            <a:endParaRPr lang="en-US" sz="4800" dirty="0"/>
          </a:p>
          <a:p>
            <a:pPr marL="0" indent="0" algn="ctr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1886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1149" y="522930"/>
            <a:ext cx="10016836" cy="61555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4000" b="1" spc="-5" dirty="0" smtClean="0"/>
              <a:t>MSCHE Expectations – Institutional Improvement:</a:t>
            </a:r>
            <a:endParaRPr sz="40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950260" y="1586015"/>
            <a:ext cx="9663952" cy="58144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spc="-10" dirty="0" smtClean="0">
                <a:cs typeface="Calibri"/>
              </a:rPr>
              <a:t>Show i</a:t>
            </a:r>
            <a:r>
              <a:rPr sz="2800" spc="-5" dirty="0" smtClean="0">
                <a:cs typeface="Calibri"/>
              </a:rPr>
              <a:t>nstitutional</a:t>
            </a:r>
            <a:r>
              <a:rPr sz="2800" spc="-35" dirty="0" smtClean="0">
                <a:cs typeface="Calibri"/>
              </a:rPr>
              <a:t> </a:t>
            </a:r>
            <a:r>
              <a:rPr lang="en-US" sz="2800" spc="-35" dirty="0" smtClean="0">
                <a:cs typeface="Calibri"/>
              </a:rPr>
              <a:t>health and i</a:t>
            </a:r>
            <a:r>
              <a:rPr sz="2800" spc="-15" dirty="0" smtClean="0">
                <a:cs typeface="Calibri"/>
              </a:rPr>
              <a:t>mprovement</a:t>
            </a:r>
            <a:endParaRPr lang="en-US" sz="2800" spc="-15" dirty="0">
              <a:cs typeface="Calibri"/>
            </a:endParaRPr>
          </a:p>
          <a:p>
            <a:pPr marL="812800" lvl="1" indent="-342900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spc="-15" dirty="0" smtClean="0">
                <a:cs typeface="Calibri"/>
              </a:rPr>
              <a:t>Student achievement</a:t>
            </a:r>
          </a:p>
          <a:p>
            <a:pPr marL="812800" lvl="1" indent="-342900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spc="-15" dirty="0" smtClean="0">
                <a:cs typeface="Calibri"/>
              </a:rPr>
              <a:t>Financial standing</a:t>
            </a:r>
          </a:p>
          <a:p>
            <a:pPr marL="812800" lvl="1" indent="-342900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spc="-15" dirty="0" smtClean="0">
                <a:cs typeface="Calibri"/>
              </a:rPr>
              <a:t>Linkage between the two</a:t>
            </a:r>
          </a:p>
          <a:p>
            <a:pPr marL="812800" lvl="1" indent="-342900">
              <a:buFont typeface="Arial"/>
              <a:buChar char="•"/>
              <a:tabLst>
                <a:tab pos="355600" algn="l"/>
                <a:tab pos="356235" algn="l"/>
              </a:tabLst>
            </a:pPr>
            <a:endParaRPr lang="en-US" sz="2800" spc="-15" dirty="0" smtClean="0">
              <a:cs typeface="Calibri"/>
            </a:endParaRPr>
          </a:p>
          <a:p>
            <a:pPr marL="355600" indent="-342900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spc="-15" dirty="0" smtClean="0">
                <a:cs typeface="Calibri"/>
              </a:rPr>
              <a:t>R</a:t>
            </a:r>
            <a:r>
              <a:rPr sz="2800" spc="-10" dirty="0" smtClean="0">
                <a:cs typeface="Calibri"/>
              </a:rPr>
              <a:t>eport </a:t>
            </a:r>
            <a:r>
              <a:rPr sz="2800" dirty="0">
                <a:cs typeface="Calibri"/>
              </a:rPr>
              <a:t>on major</a:t>
            </a:r>
            <a:r>
              <a:rPr sz="2800" spc="-65" dirty="0">
                <a:cs typeface="Calibri"/>
              </a:rPr>
              <a:t> </a:t>
            </a:r>
            <a:r>
              <a:rPr sz="2800" spc="-10" dirty="0" smtClean="0">
                <a:cs typeface="Calibri"/>
              </a:rPr>
              <a:t>initiatives</a:t>
            </a:r>
            <a:endParaRPr lang="en-US" sz="2800" spc="-10" dirty="0" smtClean="0">
              <a:cs typeface="Calibri"/>
            </a:endParaRPr>
          </a:p>
          <a:p>
            <a:pPr marL="812800" lvl="1" indent="-342900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spc="-10" dirty="0" smtClean="0">
                <a:cs typeface="Calibri"/>
              </a:rPr>
              <a:t>What’s the intended improvement?</a:t>
            </a:r>
          </a:p>
          <a:p>
            <a:pPr marL="812800" lvl="1" indent="-342900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spc="-10" dirty="0" smtClean="0">
                <a:cs typeface="Calibri"/>
              </a:rPr>
              <a:t>What can data tell you about impact on improvement?</a:t>
            </a:r>
          </a:p>
          <a:p>
            <a:pPr marL="812800" lvl="1" indent="-342900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spc="-10" dirty="0" smtClean="0">
                <a:cs typeface="Calibri"/>
              </a:rPr>
              <a:t>How is this linked to your resources? </a:t>
            </a:r>
          </a:p>
          <a:p>
            <a:pPr marL="469900" lvl="1">
              <a:tabLst>
                <a:tab pos="355600" algn="l"/>
                <a:tab pos="356235" algn="l"/>
              </a:tabLst>
            </a:pPr>
            <a:endParaRPr lang="en-US" sz="2800" spc="-10" dirty="0" smtClean="0">
              <a:cs typeface="Calibri"/>
            </a:endParaRPr>
          </a:p>
          <a:p>
            <a:pPr marL="355600" indent="-342900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spc="-10" dirty="0" smtClean="0">
                <a:cs typeface="Calibri"/>
              </a:rPr>
              <a:t>All of this done in the context of institutional mission.</a:t>
            </a:r>
          </a:p>
          <a:p>
            <a:pPr marL="12700">
              <a:tabLst>
                <a:tab pos="355600" algn="l"/>
                <a:tab pos="356235" algn="l"/>
              </a:tabLst>
            </a:pPr>
            <a:endParaRPr sz="3600" dirty="0">
              <a:solidFill>
                <a:prstClr val="black"/>
              </a:solidFill>
              <a:cs typeface="Calibri"/>
            </a:endParaRPr>
          </a:p>
          <a:p>
            <a:pPr marL="469900" lvl="1">
              <a:spcBef>
                <a:spcPts val="685"/>
              </a:spcBef>
              <a:tabLst>
                <a:tab pos="756920" algn="l"/>
              </a:tabLst>
            </a:pPr>
            <a:endParaRPr sz="2800" dirty="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7824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3378" y="508644"/>
            <a:ext cx="5888916" cy="6093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4400" dirty="0">
                <a:latin typeface="+mn-lt"/>
              </a:rPr>
              <a:t>The </a:t>
            </a:r>
            <a:r>
              <a:rPr lang="en-US" sz="4400" dirty="0" smtClean="0">
                <a:latin typeface="+mn-lt"/>
              </a:rPr>
              <a:t>8 Year </a:t>
            </a:r>
            <a:r>
              <a:rPr sz="4400" spc="-5" dirty="0" smtClean="0">
                <a:latin typeface="+mn-lt"/>
              </a:rPr>
              <a:t>New</a:t>
            </a:r>
            <a:r>
              <a:rPr sz="4400" spc="-110" dirty="0" smtClean="0">
                <a:latin typeface="+mn-lt"/>
              </a:rPr>
              <a:t> </a:t>
            </a:r>
            <a:r>
              <a:rPr sz="4400" spc="-10" dirty="0">
                <a:latin typeface="+mn-lt"/>
              </a:rPr>
              <a:t>Process</a:t>
            </a:r>
            <a:endParaRPr sz="4400" dirty="0">
              <a:latin typeface="+mn-l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992260" y="3003513"/>
            <a:ext cx="1331595" cy="1169670"/>
          </a:xfrm>
          <a:custGeom>
            <a:avLst/>
            <a:gdLst/>
            <a:ahLst/>
            <a:cxnLst/>
            <a:rect l="l" t="t" r="r" b="b"/>
            <a:pathLst>
              <a:path w="1331595" h="1169670">
                <a:moveTo>
                  <a:pt x="384060" y="0"/>
                </a:moveTo>
                <a:lnTo>
                  <a:pt x="0" y="0"/>
                </a:lnTo>
                <a:lnTo>
                  <a:pt x="0" y="1069162"/>
                </a:lnTo>
                <a:lnTo>
                  <a:pt x="912990" y="1069162"/>
                </a:lnTo>
                <a:lnTo>
                  <a:pt x="912990" y="1169504"/>
                </a:lnTo>
                <a:lnTo>
                  <a:pt x="1331429" y="877125"/>
                </a:lnTo>
                <a:lnTo>
                  <a:pt x="1056596" y="685088"/>
                </a:lnTo>
                <a:lnTo>
                  <a:pt x="384060" y="685088"/>
                </a:lnTo>
                <a:lnTo>
                  <a:pt x="384060" y="0"/>
                </a:lnTo>
                <a:close/>
              </a:path>
              <a:path w="1331595" h="1169670">
                <a:moveTo>
                  <a:pt x="912990" y="584746"/>
                </a:moveTo>
                <a:lnTo>
                  <a:pt x="912990" y="685088"/>
                </a:lnTo>
                <a:lnTo>
                  <a:pt x="1056596" y="685088"/>
                </a:lnTo>
                <a:lnTo>
                  <a:pt x="912990" y="584746"/>
                </a:lnTo>
                <a:close/>
              </a:path>
            </a:pathLst>
          </a:custGeom>
          <a:solidFill>
            <a:srgbClr val="C2CDE1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92260" y="3003513"/>
            <a:ext cx="1331595" cy="1169670"/>
          </a:xfrm>
          <a:custGeom>
            <a:avLst/>
            <a:gdLst/>
            <a:ahLst/>
            <a:cxnLst/>
            <a:rect l="l" t="t" r="r" b="b"/>
            <a:pathLst>
              <a:path w="1331595" h="1169670">
                <a:moveTo>
                  <a:pt x="384060" y="0"/>
                </a:moveTo>
                <a:lnTo>
                  <a:pt x="384060" y="685088"/>
                </a:lnTo>
                <a:lnTo>
                  <a:pt x="912990" y="685088"/>
                </a:lnTo>
                <a:lnTo>
                  <a:pt x="912990" y="584746"/>
                </a:lnTo>
                <a:lnTo>
                  <a:pt x="1331429" y="877125"/>
                </a:lnTo>
                <a:lnTo>
                  <a:pt x="912990" y="1169504"/>
                </a:lnTo>
                <a:lnTo>
                  <a:pt x="912990" y="1069162"/>
                </a:lnTo>
                <a:lnTo>
                  <a:pt x="0" y="1069162"/>
                </a:lnTo>
                <a:lnTo>
                  <a:pt x="0" y="0"/>
                </a:lnTo>
                <a:lnTo>
                  <a:pt x="38406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63377" y="1626135"/>
            <a:ext cx="1969135" cy="1378585"/>
          </a:xfrm>
          <a:custGeom>
            <a:avLst/>
            <a:gdLst/>
            <a:ahLst/>
            <a:cxnLst/>
            <a:rect l="l" t="t" r="r" b="b"/>
            <a:pathLst>
              <a:path w="1969135" h="1378585">
                <a:moveTo>
                  <a:pt x="1739023" y="0"/>
                </a:moveTo>
                <a:lnTo>
                  <a:pt x="229717" y="0"/>
                </a:lnTo>
                <a:lnTo>
                  <a:pt x="183420" y="4666"/>
                </a:lnTo>
                <a:lnTo>
                  <a:pt x="140299" y="18051"/>
                </a:lnTo>
                <a:lnTo>
                  <a:pt x="101278" y="39231"/>
                </a:lnTo>
                <a:lnTo>
                  <a:pt x="67281" y="67281"/>
                </a:lnTo>
                <a:lnTo>
                  <a:pt x="39231" y="101278"/>
                </a:lnTo>
                <a:lnTo>
                  <a:pt x="18051" y="140299"/>
                </a:lnTo>
                <a:lnTo>
                  <a:pt x="4666" y="183420"/>
                </a:lnTo>
                <a:lnTo>
                  <a:pt x="0" y="229717"/>
                </a:lnTo>
                <a:lnTo>
                  <a:pt x="0" y="1148334"/>
                </a:lnTo>
                <a:lnTo>
                  <a:pt x="4666" y="1194631"/>
                </a:lnTo>
                <a:lnTo>
                  <a:pt x="18051" y="1237751"/>
                </a:lnTo>
                <a:lnTo>
                  <a:pt x="39231" y="1276772"/>
                </a:lnTo>
                <a:lnTo>
                  <a:pt x="67281" y="1310770"/>
                </a:lnTo>
                <a:lnTo>
                  <a:pt x="101278" y="1338820"/>
                </a:lnTo>
                <a:lnTo>
                  <a:pt x="140299" y="1359999"/>
                </a:lnTo>
                <a:lnTo>
                  <a:pt x="183420" y="1373384"/>
                </a:lnTo>
                <a:lnTo>
                  <a:pt x="229717" y="1378051"/>
                </a:lnTo>
                <a:lnTo>
                  <a:pt x="1739023" y="1378051"/>
                </a:lnTo>
                <a:lnTo>
                  <a:pt x="1785321" y="1373384"/>
                </a:lnTo>
                <a:lnTo>
                  <a:pt x="1828443" y="1359999"/>
                </a:lnTo>
                <a:lnTo>
                  <a:pt x="1867466" y="1338820"/>
                </a:lnTo>
                <a:lnTo>
                  <a:pt x="1901466" y="1310770"/>
                </a:lnTo>
                <a:lnTo>
                  <a:pt x="1929518" y="1276772"/>
                </a:lnTo>
                <a:lnTo>
                  <a:pt x="1950700" y="1237751"/>
                </a:lnTo>
                <a:lnTo>
                  <a:pt x="1964086" y="1194631"/>
                </a:lnTo>
                <a:lnTo>
                  <a:pt x="1968754" y="1148334"/>
                </a:lnTo>
                <a:lnTo>
                  <a:pt x="1968754" y="229717"/>
                </a:lnTo>
                <a:lnTo>
                  <a:pt x="1964086" y="183420"/>
                </a:lnTo>
                <a:lnTo>
                  <a:pt x="1950700" y="140299"/>
                </a:lnTo>
                <a:lnTo>
                  <a:pt x="1929518" y="101278"/>
                </a:lnTo>
                <a:lnTo>
                  <a:pt x="1901466" y="67281"/>
                </a:lnTo>
                <a:lnTo>
                  <a:pt x="1867466" y="39231"/>
                </a:lnTo>
                <a:lnTo>
                  <a:pt x="1828443" y="18051"/>
                </a:lnTo>
                <a:lnTo>
                  <a:pt x="1785321" y="4666"/>
                </a:lnTo>
                <a:lnTo>
                  <a:pt x="1739023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2763377" y="1626135"/>
            <a:ext cx="1969135" cy="1378585"/>
          </a:xfrm>
          <a:custGeom>
            <a:avLst/>
            <a:gdLst/>
            <a:ahLst/>
            <a:cxnLst/>
            <a:rect l="l" t="t" r="r" b="b"/>
            <a:pathLst>
              <a:path w="1969135" h="1378585">
                <a:moveTo>
                  <a:pt x="0" y="229717"/>
                </a:moveTo>
                <a:lnTo>
                  <a:pt x="4666" y="183420"/>
                </a:lnTo>
                <a:lnTo>
                  <a:pt x="18051" y="140299"/>
                </a:lnTo>
                <a:lnTo>
                  <a:pt x="39231" y="101278"/>
                </a:lnTo>
                <a:lnTo>
                  <a:pt x="67281" y="67281"/>
                </a:lnTo>
                <a:lnTo>
                  <a:pt x="101278" y="39231"/>
                </a:lnTo>
                <a:lnTo>
                  <a:pt x="140299" y="18051"/>
                </a:lnTo>
                <a:lnTo>
                  <a:pt x="183420" y="4666"/>
                </a:lnTo>
                <a:lnTo>
                  <a:pt x="229717" y="0"/>
                </a:lnTo>
                <a:lnTo>
                  <a:pt x="1739023" y="0"/>
                </a:lnTo>
                <a:lnTo>
                  <a:pt x="1785321" y="4666"/>
                </a:lnTo>
                <a:lnTo>
                  <a:pt x="1828443" y="18051"/>
                </a:lnTo>
                <a:lnTo>
                  <a:pt x="1867466" y="39231"/>
                </a:lnTo>
                <a:lnTo>
                  <a:pt x="1901466" y="67281"/>
                </a:lnTo>
                <a:lnTo>
                  <a:pt x="1929518" y="101278"/>
                </a:lnTo>
                <a:lnTo>
                  <a:pt x="1950700" y="140299"/>
                </a:lnTo>
                <a:lnTo>
                  <a:pt x="1964086" y="183420"/>
                </a:lnTo>
                <a:lnTo>
                  <a:pt x="1968754" y="229717"/>
                </a:lnTo>
                <a:lnTo>
                  <a:pt x="1968754" y="1148334"/>
                </a:lnTo>
                <a:lnTo>
                  <a:pt x="1964086" y="1194631"/>
                </a:lnTo>
                <a:lnTo>
                  <a:pt x="1950700" y="1237751"/>
                </a:lnTo>
                <a:lnTo>
                  <a:pt x="1929518" y="1276772"/>
                </a:lnTo>
                <a:lnTo>
                  <a:pt x="1901466" y="1310770"/>
                </a:lnTo>
                <a:lnTo>
                  <a:pt x="1867466" y="1338820"/>
                </a:lnTo>
                <a:lnTo>
                  <a:pt x="1828443" y="1359999"/>
                </a:lnTo>
                <a:lnTo>
                  <a:pt x="1785321" y="1373384"/>
                </a:lnTo>
                <a:lnTo>
                  <a:pt x="1739023" y="1378051"/>
                </a:lnTo>
                <a:lnTo>
                  <a:pt x="229717" y="1378051"/>
                </a:lnTo>
                <a:lnTo>
                  <a:pt x="183420" y="1373384"/>
                </a:lnTo>
                <a:lnTo>
                  <a:pt x="140299" y="1359999"/>
                </a:lnTo>
                <a:lnTo>
                  <a:pt x="101278" y="1338820"/>
                </a:lnTo>
                <a:lnTo>
                  <a:pt x="67281" y="1310770"/>
                </a:lnTo>
                <a:lnTo>
                  <a:pt x="39231" y="1276772"/>
                </a:lnTo>
                <a:lnTo>
                  <a:pt x="18051" y="1237751"/>
                </a:lnTo>
                <a:lnTo>
                  <a:pt x="4666" y="1194631"/>
                </a:lnTo>
                <a:lnTo>
                  <a:pt x="0" y="1148334"/>
                </a:lnTo>
                <a:lnTo>
                  <a:pt x="0" y="22971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55699" y="1776110"/>
            <a:ext cx="1583690" cy="1069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ts val="2750"/>
              </a:lnSpc>
            </a:pPr>
            <a:r>
              <a:rPr sz="2500" spc="-5" dirty="0">
                <a:solidFill>
                  <a:srgbClr val="FFFFFF"/>
                </a:solidFill>
                <a:cs typeface="Calibri"/>
              </a:rPr>
              <a:t>Annual  </a:t>
            </a:r>
            <a:r>
              <a:rPr sz="2500" spc="-10" dirty="0">
                <a:solidFill>
                  <a:srgbClr val="FFFFFF"/>
                </a:solidFill>
                <a:cs typeface="Calibri"/>
              </a:rPr>
              <a:t>In</a:t>
            </a:r>
            <a:r>
              <a:rPr sz="2500" spc="-35" dirty="0">
                <a:solidFill>
                  <a:srgbClr val="FFFFFF"/>
                </a:solidFill>
                <a:cs typeface="Calibri"/>
              </a:rPr>
              <a:t>s</a:t>
            </a:r>
            <a:r>
              <a:rPr sz="2500" spc="-5" dirty="0">
                <a:solidFill>
                  <a:srgbClr val="FFFFFF"/>
                </a:solidFill>
                <a:cs typeface="Calibri"/>
              </a:rPr>
              <a:t>tit</a:t>
            </a:r>
            <a:r>
              <a:rPr sz="2500" spc="-10" dirty="0">
                <a:solidFill>
                  <a:srgbClr val="FFFFFF"/>
                </a:solidFill>
                <a:cs typeface="Calibri"/>
              </a:rPr>
              <a:t>u</a:t>
            </a:r>
            <a:r>
              <a:rPr sz="2500" dirty="0">
                <a:solidFill>
                  <a:srgbClr val="FFFFFF"/>
                </a:solidFill>
                <a:cs typeface="Calibri"/>
              </a:rPr>
              <a:t>tio</a:t>
            </a:r>
            <a:r>
              <a:rPr sz="2500" spc="-15" dirty="0">
                <a:solidFill>
                  <a:srgbClr val="FFFFFF"/>
                </a:solidFill>
                <a:cs typeface="Calibri"/>
              </a:rPr>
              <a:t>n</a:t>
            </a:r>
            <a:r>
              <a:rPr sz="2500" dirty="0">
                <a:solidFill>
                  <a:srgbClr val="FFFFFF"/>
                </a:solidFill>
                <a:cs typeface="Calibri"/>
              </a:rPr>
              <a:t>al  </a:t>
            </a:r>
            <a:r>
              <a:rPr sz="2500" spc="-10" dirty="0">
                <a:solidFill>
                  <a:srgbClr val="FFFFFF"/>
                </a:solidFill>
                <a:cs typeface="Calibri"/>
              </a:rPr>
              <a:t>Updates</a:t>
            </a:r>
            <a:endParaRPr sz="2500">
              <a:solidFill>
                <a:prstClr val="black"/>
              </a:solidFill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72769" y="1834118"/>
            <a:ext cx="1320800" cy="9632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485" marR="5080" indent="-58419">
              <a:lnSpc>
                <a:spcPts val="1210"/>
              </a:lnSpc>
            </a:pPr>
            <a:r>
              <a:rPr sz="1100" spc="-5" dirty="0">
                <a:solidFill>
                  <a:prstClr val="black"/>
                </a:solidFill>
                <a:cs typeface="Calibri"/>
              </a:rPr>
              <a:t>•Financial and Student  </a:t>
            </a:r>
            <a:r>
              <a:rPr sz="1100" dirty="0">
                <a:solidFill>
                  <a:prstClr val="black"/>
                </a:solidFill>
                <a:cs typeface="Calibri"/>
              </a:rPr>
              <a:t>Achievement </a:t>
            </a:r>
            <a:r>
              <a:rPr sz="1100" spc="-5" dirty="0">
                <a:solidFill>
                  <a:prstClr val="black"/>
                </a:solidFill>
                <a:cs typeface="Calibri"/>
              </a:rPr>
              <a:t>data  </a:t>
            </a:r>
            <a:r>
              <a:rPr sz="1100" dirty="0">
                <a:solidFill>
                  <a:prstClr val="black"/>
                </a:solidFill>
                <a:cs typeface="Calibri"/>
              </a:rPr>
              <a:t>elements</a:t>
            </a:r>
            <a:endParaRPr sz="1100">
              <a:solidFill>
                <a:prstClr val="black"/>
              </a:solidFill>
              <a:cs typeface="Calibri"/>
            </a:endParaRPr>
          </a:p>
          <a:p>
            <a:pPr marL="70485" marR="54610" indent="-58419">
              <a:lnSpc>
                <a:spcPct val="91400"/>
              </a:lnSpc>
              <a:spcBef>
                <a:spcPts val="175"/>
              </a:spcBef>
            </a:pPr>
            <a:r>
              <a:rPr sz="1100" dirty="0">
                <a:solidFill>
                  <a:prstClr val="black"/>
                </a:solidFill>
                <a:cs typeface="Calibri"/>
              </a:rPr>
              <a:t>•Responses to  recommendations</a:t>
            </a:r>
            <a:r>
              <a:rPr sz="1100" spc="-105" dirty="0">
                <a:solidFill>
                  <a:prstClr val="black"/>
                </a:solidFill>
                <a:cs typeface="Calibri"/>
              </a:rPr>
              <a:t> </a:t>
            </a:r>
            <a:r>
              <a:rPr sz="1100" spc="-5" dirty="0">
                <a:solidFill>
                  <a:prstClr val="black"/>
                </a:solidFill>
                <a:cs typeface="Calibri"/>
              </a:rPr>
              <a:t>(if  needed)</a:t>
            </a:r>
            <a:endParaRPr sz="1100">
              <a:solidFill>
                <a:prstClr val="black"/>
              </a:solidFill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624565" y="4551533"/>
            <a:ext cx="1331595" cy="1169670"/>
          </a:xfrm>
          <a:custGeom>
            <a:avLst/>
            <a:gdLst/>
            <a:ahLst/>
            <a:cxnLst/>
            <a:rect l="l" t="t" r="r" b="b"/>
            <a:pathLst>
              <a:path w="1331595" h="1169670">
                <a:moveTo>
                  <a:pt x="384060" y="0"/>
                </a:moveTo>
                <a:lnTo>
                  <a:pt x="0" y="0"/>
                </a:lnTo>
                <a:lnTo>
                  <a:pt x="0" y="1069162"/>
                </a:lnTo>
                <a:lnTo>
                  <a:pt x="912990" y="1069162"/>
                </a:lnTo>
                <a:lnTo>
                  <a:pt x="912990" y="1169504"/>
                </a:lnTo>
                <a:lnTo>
                  <a:pt x="1331429" y="877125"/>
                </a:lnTo>
                <a:lnTo>
                  <a:pt x="1056596" y="685088"/>
                </a:lnTo>
                <a:lnTo>
                  <a:pt x="384060" y="685088"/>
                </a:lnTo>
                <a:lnTo>
                  <a:pt x="384060" y="0"/>
                </a:lnTo>
                <a:close/>
              </a:path>
              <a:path w="1331595" h="1169670">
                <a:moveTo>
                  <a:pt x="912990" y="584746"/>
                </a:moveTo>
                <a:lnTo>
                  <a:pt x="912990" y="685088"/>
                </a:lnTo>
                <a:lnTo>
                  <a:pt x="1056596" y="685088"/>
                </a:lnTo>
                <a:lnTo>
                  <a:pt x="912990" y="584746"/>
                </a:lnTo>
                <a:close/>
              </a:path>
            </a:pathLst>
          </a:custGeom>
          <a:solidFill>
            <a:srgbClr val="C2CDE1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624566" y="4551533"/>
            <a:ext cx="1331595" cy="1169670"/>
          </a:xfrm>
          <a:custGeom>
            <a:avLst/>
            <a:gdLst/>
            <a:ahLst/>
            <a:cxnLst/>
            <a:rect l="l" t="t" r="r" b="b"/>
            <a:pathLst>
              <a:path w="1331595" h="1169670">
                <a:moveTo>
                  <a:pt x="384060" y="0"/>
                </a:moveTo>
                <a:lnTo>
                  <a:pt x="384060" y="685088"/>
                </a:lnTo>
                <a:lnTo>
                  <a:pt x="912990" y="685088"/>
                </a:lnTo>
                <a:lnTo>
                  <a:pt x="912990" y="584746"/>
                </a:lnTo>
                <a:lnTo>
                  <a:pt x="1331429" y="877125"/>
                </a:lnTo>
                <a:lnTo>
                  <a:pt x="912990" y="1169504"/>
                </a:lnTo>
                <a:lnTo>
                  <a:pt x="912990" y="1069162"/>
                </a:lnTo>
                <a:lnTo>
                  <a:pt x="0" y="1069162"/>
                </a:lnTo>
                <a:lnTo>
                  <a:pt x="0" y="0"/>
                </a:lnTo>
                <a:lnTo>
                  <a:pt x="384060" y="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395683" y="3174156"/>
            <a:ext cx="1969135" cy="1378585"/>
          </a:xfrm>
          <a:custGeom>
            <a:avLst/>
            <a:gdLst/>
            <a:ahLst/>
            <a:cxnLst/>
            <a:rect l="l" t="t" r="r" b="b"/>
            <a:pathLst>
              <a:path w="1969135" h="1378585">
                <a:moveTo>
                  <a:pt x="1739023" y="0"/>
                </a:moveTo>
                <a:lnTo>
                  <a:pt x="229717" y="0"/>
                </a:lnTo>
                <a:lnTo>
                  <a:pt x="183420" y="4666"/>
                </a:lnTo>
                <a:lnTo>
                  <a:pt x="140299" y="18051"/>
                </a:lnTo>
                <a:lnTo>
                  <a:pt x="101278" y="39231"/>
                </a:lnTo>
                <a:lnTo>
                  <a:pt x="67281" y="67281"/>
                </a:lnTo>
                <a:lnTo>
                  <a:pt x="39231" y="101278"/>
                </a:lnTo>
                <a:lnTo>
                  <a:pt x="18051" y="140299"/>
                </a:lnTo>
                <a:lnTo>
                  <a:pt x="4666" y="183420"/>
                </a:lnTo>
                <a:lnTo>
                  <a:pt x="0" y="229717"/>
                </a:lnTo>
                <a:lnTo>
                  <a:pt x="0" y="1148334"/>
                </a:lnTo>
                <a:lnTo>
                  <a:pt x="4666" y="1194631"/>
                </a:lnTo>
                <a:lnTo>
                  <a:pt x="18051" y="1237751"/>
                </a:lnTo>
                <a:lnTo>
                  <a:pt x="39231" y="1276772"/>
                </a:lnTo>
                <a:lnTo>
                  <a:pt x="67281" y="1310770"/>
                </a:lnTo>
                <a:lnTo>
                  <a:pt x="101278" y="1338820"/>
                </a:lnTo>
                <a:lnTo>
                  <a:pt x="140299" y="1359999"/>
                </a:lnTo>
                <a:lnTo>
                  <a:pt x="183420" y="1373384"/>
                </a:lnTo>
                <a:lnTo>
                  <a:pt x="229717" y="1378051"/>
                </a:lnTo>
                <a:lnTo>
                  <a:pt x="1739023" y="1378051"/>
                </a:lnTo>
                <a:lnTo>
                  <a:pt x="1785321" y="1373384"/>
                </a:lnTo>
                <a:lnTo>
                  <a:pt x="1828443" y="1359999"/>
                </a:lnTo>
                <a:lnTo>
                  <a:pt x="1867466" y="1338820"/>
                </a:lnTo>
                <a:lnTo>
                  <a:pt x="1901466" y="1310770"/>
                </a:lnTo>
                <a:lnTo>
                  <a:pt x="1929518" y="1276772"/>
                </a:lnTo>
                <a:lnTo>
                  <a:pt x="1950700" y="1237751"/>
                </a:lnTo>
                <a:lnTo>
                  <a:pt x="1964086" y="1194631"/>
                </a:lnTo>
                <a:lnTo>
                  <a:pt x="1968754" y="1148334"/>
                </a:lnTo>
                <a:lnTo>
                  <a:pt x="1968754" y="229717"/>
                </a:lnTo>
                <a:lnTo>
                  <a:pt x="1964086" y="183420"/>
                </a:lnTo>
                <a:lnTo>
                  <a:pt x="1950700" y="140299"/>
                </a:lnTo>
                <a:lnTo>
                  <a:pt x="1929518" y="101278"/>
                </a:lnTo>
                <a:lnTo>
                  <a:pt x="1901466" y="67281"/>
                </a:lnTo>
                <a:lnTo>
                  <a:pt x="1867466" y="39231"/>
                </a:lnTo>
                <a:lnTo>
                  <a:pt x="1828443" y="18051"/>
                </a:lnTo>
                <a:lnTo>
                  <a:pt x="1785321" y="4666"/>
                </a:lnTo>
                <a:lnTo>
                  <a:pt x="1739023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395683" y="3174156"/>
            <a:ext cx="1969135" cy="1378585"/>
          </a:xfrm>
          <a:custGeom>
            <a:avLst/>
            <a:gdLst/>
            <a:ahLst/>
            <a:cxnLst/>
            <a:rect l="l" t="t" r="r" b="b"/>
            <a:pathLst>
              <a:path w="1969135" h="1378585">
                <a:moveTo>
                  <a:pt x="0" y="229717"/>
                </a:moveTo>
                <a:lnTo>
                  <a:pt x="4666" y="183420"/>
                </a:lnTo>
                <a:lnTo>
                  <a:pt x="18051" y="140299"/>
                </a:lnTo>
                <a:lnTo>
                  <a:pt x="39231" y="101278"/>
                </a:lnTo>
                <a:lnTo>
                  <a:pt x="67281" y="67281"/>
                </a:lnTo>
                <a:lnTo>
                  <a:pt x="101278" y="39231"/>
                </a:lnTo>
                <a:lnTo>
                  <a:pt x="140299" y="18051"/>
                </a:lnTo>
                <a:lnTo>
                  <a:pt x="183420" y="4666"/>
                </a:lnTo>
                <a:lnTo>
                  <a:pt x="229717" y="0"/>
                </a:lnTo>
                <a:lnTo>
                  <a:pt x="1739023" y="0"/>
                </a:lnTo>
                <a:lnTo>
                  <a:pt x="1785321" y="4666"/>
                </a:lnTo>
                <a:lnTo>
                  <a:pt x="1828443" y="18051"/>
                </a:lnTo>
                <a:lnTo>
                  <a:pt x="1867466" y="39231"/>
                </a:lnTo>
                <a:lnTo>
                  <a:pt x="1901466" y="67281"/>
                </a:lnTo>
                <a:lnTo>
                  <a:pt x="1929518" y="101278"/>
                </a:lnTo>
                <a:lnTo>
                  <a:pt x="1950700" y="140299"/>
                </a:lnTo>
                <a:lnTo>
                  <a:pt x="1964086" y="183420"/>
                </a:lnTo>
                <a:lnTo>
                  <a:pt x="1968754" y="229717"/>
                </a:lnTo>
                <a:lnTo>
                  <a:pt x="1968754" y="1148334"/>
                </a:lnTo>
                <a:lnTo>
                  <a:pt x="1964086" y="1194631"/>
                </a:lnTo>
                <a:lnTo>
                  <a:pt x="1950700" y="1237751"/>
                </a:lnTo>
                <a:lnTo>
                  <a:pt x="1929518" y="1276772"/>
                </a:lnTo>
                <a:lnTo>
                  <a:pt x="1901466" y="1310770"/>
                </a:lnTo>
                <a:lnTo>
                  <a:pt x="1867466" y="1338820"/>
                </a:lnTo>
                <a:lnTo>
                  <a:pt x="1828443" y="1359999"/>
                </a:lnTo>
                <a:lnTo>
                  <a:pt x="1785321" y="1373384"/>
                </a:lnTo>
                <a:lnTo>
                  <a:pt x="1739023" y="1378051"/>
                </a:lnTo>
                <a:lnTo>
                  <a:pt x="229717" y="1378051"/>
                </a:lnTo>
                <a:lnTo>
                  <a:pt x="183420" y="1373384"/>
                </a:lnTo>
                <a:lnTo>
                  <a:pt x="140299" y="1359999"/>
                </a:lnTo>
                <a:lnTo>
                  <a:pt x="101278" y="1338820"/>
                </a:lnTo>
                <a:lnTo>
                  <a:pt x="67281" y="1310770"/>
                </a:lnTo>
                <a:lnTo>
                  <a:pt x="39231" y="1276772"/>
                </a:lnTo>
                <a:lnTo>
                  <a:pt x="18051" y="1237751"/>
                </a:lnTo>
                <a:lnTo>
                  <a:pt x="4666" y="1194631"/>
                </a:lnTo>
                <a:lnTo>
                  <a:pt x="0" y="1148334"/>
                </a:lnTo>
                <a:lnTo>
                  <a:pt x="0" y="22971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73951" y="3498564"/>
            <a:ext cx="1212215" cy="720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3510" marR="5080" indent="-131445">
              <a:lnSpc>
                <a:spcPts val="2750"/>
              </a:lnSpc>
            </a:pPr>
            <a:r>
              <a:rPr sz="2500" spc="-5" dirty="0">
                <a:solidFill>
                  <a:srgbClr val="FFFFFF"/>
                </a:solidFill>
                <a:cs typeface="Calibri"/>
              </a:rPr>
              <a:t>Mi</a:t>
            </a:r>
            <a:r>
              <a:rPr sz="2500" spc="-10" dirty="0">
                <a:solidFill>
                  <a:srgbClr val="FFFFFF"/>
                </a:solidFill>
                <a:cs typeface="Calibri"/>
              </a:rPr>
              <a:t>dp</a:t>
            </a:r>
            <a:r>
              <a:rPr sz="2500" spc="-5" dirty="0">
                <a:solidFill>
                  <a:srgbClr val="FFFFFF"/>
                </a:solidFill>
                <a:cs typeface="Calibri"/>
              </a:rPr>
              <a:t>oi</a:t>
            </a:r>
            <a:r>
              <a:rPr sz="2500" spc="-35" dirty="0">
                <a:solidFill>
                  <a:srgbClr val="FFFFFF"/>
                </a:solidFill>
                <a:cs typeface="Calibri"/>
              </a:rPr>
              <a:t>n</a:t>
            </a:r>
            <a:r>
              <a:rPr sz="2500" spc="-5" dirty="0">
                <a:solidFill>
                  <a:srgbClr val="FFFFFF"/>
                </a:solidFill>
                <a:cs typeface="Calibri"/>
              </a:rPr>
              <a:t>t  </a:t>
            </a:r>
            <a:r>
              <a:rPr sz="2500" spc="-15" dirty="0">
                <a:solidFill>
                  <a:srgbClr val="FFFFFF"/>
                </a:solidFill>
                <a:cs typeface="Calibri"/>
              </a:rPr>
              <a:t>Review</a:t>
            </a:r>
            <a:endParaRPr sz="2500">
              <a:solidFill>
                <a:prstClr val="black"/>
              </a:solidFill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05074" y="3535618"/>
            <a:ext cx="1165225" cy="657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485" marR="6350" indent="-58419">
              <a:lnSpc>
                <a:spcPts val="1210"/>
              </a:lnSpc>
            </a:pPr>
            <a:r>
              <a:rPr sz="1100" dirty="0">
                <a:solidFill>
                  <a:prstClr val="black"/>
                </a:solidFill>
                <a:cs typeface="Calibri"/>
              </a:rPr>
              <a:t>•Cumulative Peer  Review of </a:t>
            </a:r>
            <a:r>
              <a:rPr sz="1100" spc="-5" dirty="0">
                <a:solidFill>
                  <a:prstClr val="black"/>
                </a:solidFill>
                <a:cs typeface="Calibri"/>
              </a:rPr>
              <a:t>AIU</a:t>
            </a:r>
            <a:r>
              <a:rPr sz="1100" spc="-105" dirty="0">
                <a:solidFill>
                  <a:prstClr val="black"/>
                </a:solidFill>
                <a:cs typeface="Calibri"/>
              </a:rPr>
              <a:t> </a:t>
            </a:r>
            <a:r>
              <a:rPr sz="1100" spc="-5" dirty="0">
                <a:solidFill>
                  <a:prstClr val="black"/>
                </a:solidFill>
                <a:cs typeface="Calibri"/>
              </a:rPr>
              <a:t>data</a:t>
            </a:r>
            <a:endParaRPr sz="1100">
              <a:solidFill>
                <a:prstClr val="black"/>
              </a:solidFill>
              <a:cs typeface="Calibri"/>
            </a:endParaRPr>
          </a:p>
          <a:p>
            <a:pPr marL="70485" marR="5080" indent="-58419">
              <a:lnSpc>
                <a:spcPts val="1210"/>
              </a:lnSpc>
              <a:spcBef>
                <a:spcPts val="195"/>
              </a:spcBef>
            </a:pPr>
            <a:r>
              <a:rPr sz="1100" spc="-5" dirty="0">
                <a:solidFill>
                  <a:prstClr val="black"/>
                </a:solidFill>
                <a:cs typeface="Calibri"/>
              </a:rPr>
              <a:t>•Feedback </a:t>
            </a:r>
            <a:r>
              <a:rPr sz="1100" dirty="0">
                <a:solidFill>
                  <a:prstClr val="black"/>
                </a:solidFill>
                <a:cs typeface="Calibri"/>
              </a:rPr>
              <a:t>from</a:t>
            </a:r>
            <a:r>
              <a:rPr sz="1100" spc="-70" dirty="0">
                <a:solidFill>
                  <a:prstClr val="black"/>
                </a:solidFill>
                <a:cs typeface="Calibri"/>
              </a:rPr>
              <a:t> </a:t>
            </a:r>
            <a:r>
              <a:rPr sz="1100" dirty="0">
                <a:solidFill>
                  <a:prstClr val="black"/>
                </a:solidFill>
                <a:cs typeface="Calibri"/>
              </a:rPr>
              <a:t>the  Commission</a:t>
            </a:r>
            <a:endParaRPr sz="1100">
              <a:solidFill>
                <a:prstClr val="black"/>
              </a:solidFill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027988" y="4722175"/>
            <a:ext cx="1969135" cy="1378585"/>
          </a:xfrm>
          <a:custGeom>
            <a:avLst/>
            <a:gdLst/>
            <a:ahLst/>
            <a:cxnLst/>
            <a:rect l="l" t="t" r="r" b="b"/>
            <a:pathLst>
              <a:path w="1969135" h="1378585">
                <a:moveTo>
                  <a:pt x="1739023" y="0"/>
                </a:moveTo>
                <a:lnTo>
                  <a:pt x="229717" y="0"/>
                </a:lnTo>
                <a:lnTo>
                  <a:pt x="183420" y="4666"/>
                </a:lnTo>
                <a:lnTo>
                  <a:pt x="140299" y="18051"/>
                </a:lnTo>
                <a:lnTo>
                  <a:pt x="101278" y="39231"/>
                </a:lnTo>
                <a:lnTo>
                  <a:pt x="67281" y="67281"/>
                </a:lnTo>
                <a:lnTo>
                  <a:pt x="39231" y="101278"/>
                </a:lnTo>
                <a:lnTo>
                  <a:pt x="18051" y="140299"/>
                </a:lnTo>
                <a:lnTo>
                  <a:pt x="4666" y="183420"/>
                </a:lnTo>
                <a:lnTo>
                  <a:pt x="0" y="229717"/>
                </a:lnTo>
                <a:lnTo>
                  <a:pt x="0" y="1148334"/>
                </a:lnTo>
                <a:lnTo>
                  <a:pt x="4666" y="1194631"/>
                </a:lnTo>
                <a:lnTo>
                  <a:pt x="18051" y="1237751"/>
                </a:lnTo>
                <a:lnTo>
                  <a:pt x="39231" y="1276772"/>
                </a:lnTo>
                <a:lnTo>
                  <a:pt x="67281" y="1310770"/>
                </a:lnTo>
                <a:lnTo>
                  <a:pt x="101278" y="1338820"/>
                </a:lnTo>
                <a:lnTo>
                  <a:pt x="140299" y="1359999"/>
                </a:lnTo>
                <a:lnTo>
                  <a:pt x="183420" y="1373384"/>
                </a:lnTo>
                <a:lnTo>
                  <a:pt x="229717" y="1378051"/>
                </a:lnTo>
                <a:lnTo>
                  <a:pt x="1739023" y="1378051"/>
                </a:lnTo>
                <a:lnTo>
                  <a:pt x="1785321" y="1373384"/>
                </a:lnTo>
                <a:lnTo>
                  <a:pt x="1828443" y="1359999"/>
                </a:lnTo>
                <a:lnTo>
                  <a:pt x="1867466" y="1338820"/>
                </a:lnTo>
                <a:lnTo>
                  <a:pt x="1901466" y="1310770"/>
                </a:lnTo>
                <a:lnTo>
                  <a:pt x="1929518" y="1276772"/>
                </a:lnTo>
                <a:lnTo>
                  <a:pt x="1950700" y="1237751"/>
                </a:lnTo>
                <a:lnTo>
                  <a:pt x="1964086" y="1194631"/>
                </a:lnTo>
                <a:lnTo>
                  <a:pt x="1968754" y="1148334"/>
                </a:lnTo>
                <a:lnTo>
                  <a:pt x="1968754" y="229717"/>
                </a:lnTo>
                <a:lnTo>
                  <a:pt x="1964086" y="183420"/>
                </a:lnTo>
                <a:lnTo>
                  <a:pt x="1950700" y="140299"/>
                </a:lnTo>
                <a:lnTo>
                  <a:pt x="1929518" y="101278"/>
                </a:lnTo>
                <a:lnTo>
                  <a:pt x="1901466" y="67281"/>
                </a:lnTo>
                <a:lnTo>
                  <a:pt x="1867466" y="39231"/>
                </a:lnTo>
                <a:lnTo>
                  <a:pt x="1828443" y="18051"/>
                </a:lnTo>
                <a:lnTo>
                  <a:pt x="1785321" y="4666"/>
                </a:lnTo>
                <a:lnTo>
                  <a:pt x="1739023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027988" y="4722175"/>
            <a:ext cx="1969135" cy="1378585"/>
          </a:xfrm>
          <a:custGeom>
            <a:avLst/>
            <a:gdLst/>
            <a:ahLst/>
            <a:cxnLst/>
            <a:rect l="l" t="t" r="r" b="b"/>
            <a:pathLst>
              <a:path w="1969135" h="1378585">
                <a:moveTo>
                  <a:pt x="0" y="229717"/>
                </a:moveTo>
                <a:lnTo>
                  <a:pt x="4666" y="183420"/>
                </a:lnTo>
                <a:lnTo>
                  <a:pt x="18051" y="140299"/>
                </a:lnTo>
                <a:lnTo>
                  <a:pt x="39231" y="101278"/>
                </a:lnTo>
                <a:lnTo>
                  <a:pt x="67281" y="67281"/>
                </a:lnTo>
                <a:lnTo>
                  <a:pt x="101278" y="39231"/>
                </a:lnTo>
                <a:lnTo>
                  <a:pt x="140299" y="18051"/>
                </a:lnTo>
                <a:lnTo>
                  <a:pt x="183420" y="4666"/>
                </a:lnTo>
                <a:lnTo>
                  <a:pt x="229717" y="0"/>
                </a:lnTo>
                <a:lnTo>
                  <a:pt x="1739023" y="0"/>
                </a:lnTo>
                <a:lnTo>
                  <a:pt x="1785321" y="4666"/>
                </a:lnTo>
                <a:lnTo>
                  <a:pt x="1828443" y="18051"/>
                </a:lnTo>
                <a:lnTo>
                  <a:pt x="1867466" y="39231"/>
                </a:lnTo>
                <a:lnTo>
                  <a:pt x="1901466" y="67281"/>
                </a:lnTo>
                <a:lnTo>
                  <a:pt x="1929518" y="101278"/>
                </a:lnTo>
                <a:lnTo>
                  <a:pt x="1950700" y="140299"/>
                </a:lnTo>
                <a:lnTo>
                  <a:pt x="1964086" y="183420"/>
                </a:lnTo>
                <a:lnTo>
                  <a:pt x="1968754" y="229717"/>
                </a:lnTo>
                <a:lnTo>
                  <a:pt x="1968754" y="1148334"/>
                </a:lnTo>
                <a:lnTo>
                  <a:pt x="1964086" y="1194631"/>
                </a:lnTo>
                <a:lnTo>
                  <a:pt x="1950700" y="1237751"/>
                </a:lnTo>
                <a:lnTo>
                  <a:pt x="1929518" y="1276772"/>
                </a:lnTo>
                <a:lnTo>
                  <a:pt x="1901466" y="1310770"/>
                </a:lnTo>
                <a:lnTo>
                  <a:pt x="1867466" y="1338820"/>
                </a:lnTo>
                <a:lnTo>
                  <a:pt x="1828443" y="1359999"/>
                </a:lnTo>
                <a:lnTo>
                  <a:pt x="1785321" y="1373384"/>
                </a:lnTo>
                <a:lnTo>
                  <a:pt x="1739023" y="1378051"/>
                </a:lnTo>
                <a:lnTo>
                  <a:pt x="229717" y="1378051"/>
                </a:lnTo>
                <a:lnTo>
                  <a:pt x="183420" y="1373384"/>
                </a:lnTo>
                <a:lnTo>
                  <a:pt x="140299" y="1359999"/>
                </a:lnTo>
                <a:lnTo>
                  <a:pt x="101278" y="1338820"/>
                </a:lnTo>
                <a:lnTo>
                  <a:pt x="67281" y="1310770"/>
                </a:lnTo>
                <a:lnTo>
                  <a:pt x="39231" y="1276772"/>
                </a:lnTo>
                <a:lnTo>
                  <a:pt x="18051" y="1237751"/>
                </a:lnTo>
                <a:lnTo>
                  <a:pt x="4666" y="1194631"/>
                </a:lnTo>
                <a:lnTo>
                  <a:pt x="0" y="1148334"/>
                </a:lnTo>
                <a:lnTo>
                  <a:pt x="0" y="22971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28659" y="5046583"/>
            <a:ext cx="1367790" cy="720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0955">
              <a:lnSpc>
                <a:spcPts val="2750"/>
              </a:lnSpc>
            </a:pPr>
            <a:r>
              <a:rPr sz="2500" spc="-5" dirty="0">
                <a:solidFill>
                  <a:srgbClr val="FFFFFF"/>
                </a:solidFill>
                <a:cs typeface="Calibri"/>
              </a:rPr>
              <a:t>Self-Study  </a:t>
            </a:r>
            <a:r>
              <a:rPr sz="2500" spc="-65" dirty="0">
                <a:solidFill>
                  <a:srgbClr val="FFFFFF"/>
                </a:solidFill>
                <a:cs typeface="Calibri"/>
              </a:rPr>
              <a:t>E</a:t>
            </a:r>
            <a:r>
              <a:rPr sz="2500" spc="-40" dirty="0">
                <a:solidFill>
                  <a:srgbClr val="FFFFFF"/>
                </a:solidFill>
                <a:cs typeface="Calibri"/>
              </a:rPr>
              <a:t>v</a:t>
            </a:r>
            <a:r>
              <a:rPr sz="2500" dirty="0">
                <a:solidFill>
                  <a:srgbClr val="FFFFFF"/>
                </a:solidFill>
                <a:cs typeface="Calibri"/>
              </a:rPr>
              <a:t>al</a:t>
            </a:r>
            <a:r>
              <a:rPr sz="2500" spc="-10" dirty="0">
                <a:solidFill>
                  <a:srgbClr val="FFFFFF"/>
                </a:solidFill>
                <a:cs typeface="Calibri"/>
              </a:rPr>
              <a:t>u</a:t>
            </a:r>
            <a:r>
              <a:rPr sz="2500" spc="-25" dirty="0">
                <a:solidFill>
                  <a:srgbClr val="FFFFFF"/>
                </a:solidFill>
                <a:cs typeface="Calibri"/>
              </a:rPr>
              <a:t>a</a:t>
            </a:r>
            <a:r>
              <a:rPr sz="2500" spc="-5" dirty="0">
                <a:solidFill>
                  <a:srgbClr val="FFFFFF"/>
                </a:solidFill>
                <a:cs typeface="Calibri"/>
              </a:rPr>
              <a:t>tion</a:t>
            </a:r>
            <a:endParaRPr sz="2500">
              <a:solidFill>
                <a:prstClr val="black"/>
              </a:solidFill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37380" y="5017011"/>
            <a:ext cx="1296035" cy="788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0485" marR="5080" indent="-58419">
              <a:lnSpc>
                <a:spcPct val="91600"/>
              </a:lnSpc>
            </a:pPr>
            <a:r>
              <a:rPr sz="1100" dirty="0">
                <a:solidFill>
                  <a:prstClr val="black"/>
                </a:solidFill>
                <a:cs typeface="Calibri"/>
              </a:rPr>
              <a:t>•Campus</a:t>
            </a:r>
            <a:r>
              <a:rPr sz="1100" spc="-95" dirty="0">
                <a:solidFill>
                  <a:prstClr val="black"/>
                </a:solidFill>
                <a:cs typeface="Calibri"/>
              </a:rPr>
              <a:t> </a:t>
            </a:r>
            <a:r>
              <a:rPr sz="1100" dirty="0">
                <a:solidFill>
                  <a:prstClr val="black"/>
                </a:solidFill>
                <a:cs typeface="Calibri"/>
              </a:rPr>
              <a:t>engagement  </a:t>
            </a:r>
            <a:r>
              <a:rPr sz="1100" spc="-5" dirty="0">
                <a:solidFill>
                  <a:prstClr val="black"/>
                </a:solidFill>
                <a:cs typeface="Calibri"/>
              </a:rPr>
              <a:t>in self-study </a:t>
            </a:r>
            <a:r>
              <a:rPr sz="1100" dirty="0">
                <a:solidFill>
                  <a:prstClr val="black"/>
                </a:solidFill>
                <a:cs typeface="Calibri"/>
              </a:rPr>
              <a:t>process  </a:t>
            </a:r>
            <a:r>
              <a:rPr sz="1100" spc="-5" dirty="0">
                <a:solidFill>
                  <a:prstClr val="black"/>
                </a:solidFill>
                <a:cs typeface="Calibri"/>
              </a:rPr>
              <a:t>that culminates </a:t>
            </a:r>
            <a:r>
              <a:rPr sz="1100" dirty="0">
                <a:solidFill>
                  <a:prstClr val="black"/>
                </a:solidFill>
                <a:cs typeface="Calibri"/>
              </a:rPr>
              <a:t>with  </a:t>
            </a:r>
            <a:r>
              <a:rPr sz="1100" spc="-5" dirty="0">
                <a:solidFill>
                  <a:prstClr val="black"/>
                </a:solidFill>
                <a:cs typeface="Calibri"/>
              </a:rPr>
              <a:t>an </a:t>
            </a:r>
            <a:r>
              <a:rPr sz="1100" dirty="0">
                <a:solidFill>
                  <a:prstClr val="black"/>
                </a:solidFill>
                <a:cs typeface="Calibri"/>
              </a:rPr>
              <a:t>onsite team </a:t>
            </a:r>
            <a:r>
              <a:rPr sz="1100" spc="-5" dirty="0">
                <a:solidFill>
                  <a:prstClr val="black"/>
                </a:solidFill>
                <a:cs typeface="Calibri"/>
              </a:rPr>
              <a:t>visit  by </a:t>
            </a:r>
            <a:r>
              <a:rPr sz="1100" dirty="0">
                <a:solidFill>
                  <a:prstClr val="black"/>
                </a:solidFill>
                <a:cs typeface="Calibri"/>
              </a:rPr>
              <a:t>peer</a:t>
            </a:r>
            <a:r>
              <a:rPr sz="1100" spc="-65" dirty="0">
                <a:solidFill>
                  <a:prstClr val="black"/>
                </a:solidFill>
                <a:cs typeface="Calibri"/>
              </a:rPr>
              <a:t> </a:t>
            </a:r>
            <a:r>
              <a:rPr sz="1100" spc="-5" dirty="0">
                <a:solidFill>
                  <a:prstClr val="black"/>
                </a:solidFill>
                <a:cs typeface="Calibri"/>
              </a:rPr>
              <a:t>evaluators</a:t>
            </a:r>
            <a:endParaRPr sz="1100">
              <a:solidFill>
                <a:prstClr val="black"/>
              </a:solidFill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858000" y="1906136"/>
            <a:ext cx="1143000" cy="2590800"/>
          </a:xfrm>
          <a:custGeom>
            <a:avLst/>
            <a:gdLst/>
            <a:ahLst/>
            <a:cxnLst/>
            <a:rect l="l" t="t" r="r" b="b"/>
            <a:pathLst>
              <a:path w="1143000" h="2590800">
                <a:moveTo>
                  <a:pt x="1094412" y="428625"/>
                </a:moveTo>
                <a:lnTo>
                  <a:pt x="642937" y="428625"/>
                </a:lnTo>
                <a:lnTo>
                  <a:pt x="692078" y="434285"/>
                </a:lnTo>
                <a:lnTo>
                  <a:pt x="737187" y="450407"/>
                </a:lnTo>
                <a:lnTo>
                  <a:pt x="776980" y="475706"/>
                </a:lnTo>
                <a:lnTo>
                  <a:pt x="810168" y="508894"/>
                </a:lnTo>
                <a:lnTo>
                  <a:pt x="835467" y="548687"/>
                </a:lnTo>
                <a:lnTo>
                  <a:pt x="851589" y="593796"/>
                </a:lnTo>
                <a:lnTo>
                  <a:pt x="857250" y="642937"/>
                </a:lnTo>
                <a:lnTo>
                  <a:pt x="857250" y="2590800"/>
                </a:lnTo>
                <a:lnTo>
                  <a:pt x="1143000" y="2590800"/>
                </a:lnTo>
                <a:lnTo>
                  <a:pt x="1143000" y="642937"/>
                </a:lnTo>
                <a:lnTo>
                  <a:pt x="1140710" y="594778"/>
                </a:lnTo>
                <a:lnTo>
                  <a:pt x="1133983" y="547914"/>
                </a:lnTo>
                <a:lnTo>
                  <a:pt x="1123026" y="502555"/>
                </a:lnTo>
                <a:lnTo>
                  <a:pt x="1108049" y="458910"/>
                </a:lnTo>
                <a:lnTo>
                  <a:pt x="1094412" y="428625"/>
                </a:lnTo>
                <a:close/>
              </a:path>
              <a:path w="1143000" h="2590800">
                <a:moveTo>
                  <a:pt x="285750" y="0"/>
                </a:moveTo>
                <a:lnTo>
                  <a:pt x="0" y="285750"/>
                </a:lnTo>
                <a:lnTo>
                  <a:pt x="285750" y="571500"/>
                </a:lnTo>
                <a:lnTo>
                  <a:pt x="285750" y="428625"/>
                </a:lnTo>
                <a:lnTo>
                  <a:pt x="1094412" y="428625"/>
                </a:lnTo>
                <a:lnTo>
                  <a:pt x="1066876" y="377601"/>
                </a:lnTo>
                <a:lnTo>
                  <a:pt x="1041099" y="340356"/>
                </a:lnTo>
                <a:lnTo>
                  <a:pt x="1012140" y="305664"/>
                </a:lnTo>
                <a:lnTo>
                  <a:pt x="980210" y="273734"/>
                </a:lnTo>
                <a:lnTo>
                  <a:pt x="945518" y="244775"/>
                </a:lnTo>
                <a:lnTo>
                  <a:pt x="908273" y="218998"/>
                </a:lnTo>
                <a:lnTo>
                  <a:pt x="868685" y="196611"/>
                </a:lnTo>
                <a:lnTo>
                  <a:pt x="826964" y="177825"/>
                </a:lnTo>
                <a:lnTo>
                  <a:pt x="783319" y="162848"/>
                </a:lnTo>
                <a:lnTo>
                  <a:pt x="737960" y="151891"/>
                </a:lnTo>
                <a:lnTo>
                  <a:pt x="691096" y="145164"/>
                </a:lnTo>
                <a:lnTo>
                  <a:pt x="642937" y="142875"/>
                </a:lnTo>
                <a:lnTo>
                  <a:pt x="285750" y="142875"/>
                </a:lnTo>
                <a:lnTo>
                  <a:pt x="285750" y="0"/>
                </a:lnTo>
                <a:close/>
              </a:path>
            </a:pathLst>
          </a:custGeom>
          <a:solidFill>
            <a:srgbClr val="DCE6F2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858000" y="1906137"/>
            <a:ext cx="1143000" cy="2590800"/>
          </a:xfrm>
          <a:custGeom>
            <a:avLst/>
            <a:gdLst/>
            <a:ahLst/>
            <a:cxnLst/>
            <a:rect l="l" t="t" r="r" b="b"/>
            <a:pathLst>
              <a:path w="1143000" h="2590800">
                <a:moveTo>
                  <a:pt x="1143000" y="2590799"/>
                </a:moveTo>
                <a:lnTo>
                  <a:pt x="1143000" y="642937"/>
                </a:lnTo>
                <a:lnTo>
                  <a:pt x="1140710" y="594778"/>
                </a:lnTo>
                <a:lnTo>
                  <a:pt x="1133983" y="547914"/>
                </a:lnTo>
                <a:lnTo>
                  <a:pt x="1123026" y="502555"/>
                </a:lnTo>
                <a:lnTo>
                  <a:pt x="1108049" y="458910"/>
                </a:lnTo>
                <a:lnTo>
                  <a:pt x="1089263" y="417189"/>
                </a:lnTo>
                <a:lnTo>
                  <a:pt x="1066876" y="377601"/>
                </a:lnTo>
                <a:lnTo>
                  <a:pt x="1041099" y="340356"/>
                </a:lnTo>
                <a:lnTo>
                  <a:pt x="1012140" y="305664"/>
                </a:lnTo>
                <a:lnTo>
                  <a:pt x="980210" y="273734"/>
                </a:lnTo>
                <a:lnTo>
                  <a:pt x="945518" y="244775"/>
                </a:lnTo>
                <a:lnTo>
                  <a:pt x="908273" y="218998"/>
                </a:lnTo>
                <a:lnTo>
                  <a:pt x="868685" y="196611"/>
                </a:lnTo>
                <a:lnTo>
                  <a:pt x="826964" y="177825"/>
                </a:lnTo>
                <a:lnTo>
                  <a:pt x="783319" y="162848"/>
                </a:lnTo>
                <a:lnTo>
                  <a:pt x="737960" y="151891"/>
                </a:lnTo>
                <a:lnTo>
                  <a:pt x="691096" y="145164"/>
                </a:lnTo>
                <a:lnTo>
                  <a:pt x="642937" y="142874"/>
                </a:lnTo>
                <a:lnTo>
                  <a:pt x="285750" y="142874"/>
                </a:lnTo>
                <a:lnTo>
                  <a:pt x="285750" y="0"/>
                </a:lnTo>
                <a:lnTo>
                  <a:pt x="0" y="285749"/>
                </a:lnTo>
                <a:lnTo>
                  <a:pt x="285750" y="571499"/>
                </a:lnTo>
                <a:lnTo>
                  <a:pt x="285750" y="428624"/>
                </a:lnTo>
                <a:lnTo>
                  <a:pt x="642937" y="428624"/>
                </a:lnTo>
                <a:lnTo>
                  <a:pt x="692078" y="434285"/>
                </a:lnTo>
                <a:lnTo>
                  <a:pt x="737187" y="450407"/>
                </a:lnTo>
                <a:lnTo>
                  <a:pt x="776980" y="475706"/>
                </a:lnTo>
                <a:lnTo>
                  <a:pt x="810168" y="508894"/>
                </a:lnTo>
                <a:lnTo>
                  <a:pt x="835467" y="548687"/>
                </a:lnTo>
                <a:lnTo>
                  <a:pt x="851589" y="593796"/>
                </a:lnTo>
                <a:lnTo>
                  <a:pt x="857250" y="642937"/>
                </a:lnTo>
                <a:lnTo>
                  <a:pt x="857250" y="2590799"/>
                </a:lnTo>
                <a:lnTo>
                  <a:pt x="1143000" y="259079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214003" y="3071926"/>
            <a:ext cx="1564640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/>
            <a:r>
              <a:rPr sz="1100" b="1" spc="-5" dirty="0">
                <a:solidFill>
                  <a:srgbClr val="17375E"/>
                </a:solidFill>
                <a:cs typeface="Calibri"/>
              </a:rPr>
              <a:t>Opportunities/Input for  Institutional</a:t>
            </a:r>
            <a:r>
              <a:rPr sz="1100" b="1" spc="-60" dirty="0">
                <a:solidFill>
                  <a:srgbClr val="17375E"/>
                </a:solidFill>
                <a:cs typeface="Calibri"/>
              </a:rPr>
              <a:t> </a:t>
            </a:r>
            <a:r>
              <a:rPr sz="1100" b="1" dirty="0">
                <a:solidFill>
                  <a:srgbClr val="17375E"/>
                </a:solidFill>
                <a:cs typeface="Calibri"/>
              </a:rPr>
              <a:t>Improvement</a:t>
            </a:r>
            <a:endParaRPr sz="1100">
              <a:solidFill>
                <a:prstClr val="black"/>
              </a:solidFill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524000" y="6073014"/>
            <a:ext cx="1526654" cy="7849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76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800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Rethinking assessment: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b="1" dirty="0" smtClean="0">
                <a:latin typeface="Calibri" panose="020F0502020204030204" pitchFamily="34" charset="0"/>
              </a:rPr>
              <a:t>“</a:t>
            </a:r>
            <a:r>
              <a:rPr lang="en-US" b="1" dirty="0">
                <a:latin typeface="Calibri" panose="020F0502020204030204" pitchFamily="34" charset="0"/>
              </a:rPr>
              <a:t>Student Achievement-” Academic Progress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u="sng" dirty="0" smtClean="0">
                <a:latin typeface="Calibri" panose="020F0502020204030204" pitchFamily="34" charset="0"/>
              </a:rPr>
              <a:t>Mandatory </a:t>
            </a:r>
            <a:endParaRPr lang="en-US" sz="3200" u="sng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Retention Rates </a:t>
            </a:r>
          </a:p>
          <a:p>
            <a:r>
              <a:rPr lang="en-US" dirty="0">
                <a:latin typeface="Calibri" panose="020F0502020204030204" pitchFamily="34" charset="0"/>
              </a:rPr>
              <a:t>IPEDS Graduation Rates </a:t>
            </a:r>
          </a:p>
          <a:p>
            <a:r>
              <a:rPr lang="en-US" dirty="0">
                <a:latin typeface="Calibri" panose="020F0502020204030204" pitchFamily="34" charset="0"/>
              </a:rPr>
              <a:t>Mean Time to </a:t>
            </a:r>
            <a:r>
              <a:rPr lang="en-US" dirty="0" smtClean="0">
                <a:latin typeface="Calibri" panose="020F0502020204030204" pitchFamily="34" charset="0"/>
              </a:rPr>
              <a:t>Graduation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Assessment of Learning</a:t>
            </a:r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77345" y="1825625"/>
            <a:ext cx="5576455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u="sng" dirty="0" smtClean="0">
                <a:latin typeface="Calibri" panose="020F0502020204030204" pitchFamily="34" charset="0"/>
              </a:rPr>
              <a:t>Report – can exclude from review </a:t>
            </a:r>
            <a:endParaRPr lang="en-US" sz="3200" u="sng" dirty="0">
              <a:latin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</a:rPr>
              <a:t>% Credits Completed/Attempted </a:t>
            </a:r>
          </a:p>
          <a:p>
            <a:r>
              <a:rPr lang="en-US" dirty="0">
                <a:latin typeface="Calibri" panose="020F0502020204030204" pitchFamily="34" charset="0"/>
              </a:rPr>
              <a:t>% Pell </a:t>
            </a:r>
          </a:p>
          <a:p>
            <a:r>
              <a:rPr lang="en-US" dirty="0">
                <a:latin typeface="Calibri" panose="020F0502020204030204" pitchFamily="34" charset="0"/>
              </a:rPr>
              <a:t>% Minority </a:t>
            </a:r>
          </a:p>
          <a:p>
            <a:r>
              <a:rPr lang="en-US" dirty="0">
                <a:latin typeface="Calibri" panose="020F0502020204030204" pitchFamily="34" charset="0"/>
              </a:rPr>
              <a:t>% Developmental </a:t>
            </a:r>
          </a:p>
          <a:p>
            <a:r>
              <a:rPr lang="en-US" dirty="0">
                <a:latin typeface="Calibri" panose="020F0502020204030204" pitchFamily="34" charset="0"/>
              </a:rPr>
              <a:t>% 1</a:t>
            </a:r>
            <a:r>
              <a:rPr lang="en-US" sz="1800" dirty="0">
                <a:latin typeface="Calibri" panose="020F0502020204030204" pitchFamily="34" charset="0"/>
              </a:rPr>
              <a:t>st </a:t>
            </a:r>
            <a:r>
              <a:rPr lang="en-US" dirty="0">
                <a:latin typeface="Calibri" panose="020F0502020204030204" pitchFamily="34" charset="0"/>
              </a:rPr>
              <a:t>Generation </a:t>
            </a:r>
          </a:p>
          <a:p>
            <a:r>
              <a:rPr lang="en-US" dirty="0">
                <a:latin typeface="Calibri" panose="020F0502020204030204" pitchFamily="34" charset="0"/>
              </a:rPr>
              <a:t>% Non-Traditional </a:t>
            </a:r>
          </a:p>
          <a:p>
            <a:r>
              <a:rPr lang="en-US" dirty="0">
                <a:latin typeface="Calibri" panose="020F0502020204030204" pitchFamily="34" charset="0"/>
              </a:rPr>
              <a:t>% Part-Time </a:t>
            </a:r>
          </a:p>
          <a:p>
            <a:r>
              <a:rPr lang="en-US" dirty="0">
                <a:latin typeface="Calibri" panose="020F0502020204030204" pitchFamily="34" charset="0"/>
              </a:rPr>
              <a:t>Self-Identified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469" y="5581291"/>
            <a:ext cx="1249825" cy="855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57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1029</TotalTime>
  <Words>811</Words>
  <Application>Microsoft Office PowerPoint</Application>
  <PresentationFormat>Widescreen</PresentationFormat>
  <Paragraphs>162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Assessment Leadership Day Continuous Program Improvement </vt:lpstr>
      <vt:lpstr>Agenda</vt:lpstr>
      <vt:lpstr>Role of Academic Quality</vt:lpstr>
      <vt:lpstr>Role of Academic Quality</vt:lpstr>
      <vt:lpstr>Role of Academic Quality</vt:lpstr>
      <vt:lpstr>Role of Academic Quality</vt:lpstr>
      <vt:lpstr>MSCHE Expectations – Institutional Improvement:</vt:lpstr>
      <vt:lpstr>The 8 Year New Process</vt:lpstr>
      <vt:lpstr> Rethinking assessment: “Student Achievement-” Academic Progress </vt:lpstr>
      <vt:lpstr> Rethinking assessment:  “Student Achievement-” Post-Institutional </vt:lpstr>
      <vt:lpstr> Rethinking assessment:  Financial Health Indicators- Documents </vt:lpstr>
      <vt:lpstr>Continuous Program Improvement (CIP) Process:</vt:lpstr>
      <vt:lpstr>Dean’s data set (internal)</vt:lpstr>
      <vt:lpstr>Dean’s data set (outside-environment)</vt:lpstr>
      <vt:lpstr>Academic CPI Template:</vt:lpstr>
      <vt:lpstr>Academic CPI Template:</vt:lpstr>
      <vt:lpstr>Administrative CPI Template:</vt:lpstr>
      <vt:lpstr>New Framework (CPI) Implementation Discussion:</vt:lpstr>
      <vt:lpstr>School/department/division CPI presentations</vt:lpstr>
    </vt:vector>
  </TitlesOfParts>
  <Company>NYIT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Committee Meeting</dc:title>
  <dc:creator>Desktop Support</dc:creator>
  <cp:lastModifiedBy>Kathleen Gill</cp:lastModifiedBy>
  <cp:revision>54</cp:revision>
  <dcterms:created xsi:type="dcterms:W3CDTF">2017-12-04T16:02:32Z</dcterms:created>
  <dcterms:modified xsi:type="dcterms:W3CDTF">2018-01-17T13:47:10Z</dcterms:modified>
</cp:coreProperties>
</file>