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0" r:id="rId2"/>
    <p:sldId id="260" r:id="rId3"/>
    <p:sldId id="261" r:id="rId4"/>
    <p:sldId id="262" r:id="rId5"/>
    <p:sldId id="263" r:id="rId6"/>
    <p:sldId id="291" r:id="rId7"/>
    <p:sldId id="287" r:id="rId8"/>
    <p:sldId id="28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2" r:id="rId17"/>
    <p:sldId id="288" r:id="rId18"/>
    <p:sldId id="274" r:id="rId19"/>
    <p:sldId id="275" r:id="rId20"/>
    <p:sldId id="276" r:id="rId21"/>
    <p:sldId id="277" r:id="rId22"/>
    <p:sldId id="289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5143500" type="screen16x9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87637" autoAdjust="0"/>
  </p:normalViewPr>
  <p:slideViewPr>
    <p:cSldViewPr>
      <p:cViewPr varScale="1">
        <p:scale>
          <a:sx n="86" d="100"/>
          <a:sy n="86" d="100"/>
        </p:scale>
        <p:origin x="58" y="3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i09\Desktop\2017%20assessment%20day%20planning\2017%20assessment%20day\Final%20Oral%20Presentation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i09\Desktop\2017%20assessment%20day%20planning\2017%20assessment%20day\Final%20Oral%20Presentation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undergraduate!$J$66:$N$66</c:f>
              <c:strCache>
                <c:ptCount val="5"/>
                <c:pt idx="0">
                  <c:v>Organization </c:v>
                </c:pt>
                <c:pt idx="1">
                  <c:v>Language </c:v>
                </c:pt>
                <c:pt idx="2">
                  <c:v>Delivery </c:v>
                </c:pt>
                <c:pt idx="3">
                  <c:v>Supporting material </c:v>
                </c:pt>
                <c:pt idx="4">
                  <c:v>Central message</c:v>
                </c:pt>
              </c:strCache>
            </c:strRef>
          </c:cat>
          <c:val>
            <c:numRef>
              <c:f>undergraduate!$J$67:$N$67</c:f>
              <c:numCache>
                <c:formatCode>General</c:formatCode>
                <c:ptCount val="5"/>
                <c:pt idx="0">
                  <c:v>3.25</c:v>
                </c:pt>
                <c:pt idx="1">
                  <c:v>3.35</c:v>
                </c:pt>
                <c:pt idx="2">
                  <c:v>2.97</c:v>
                </c:pt>
                <c:pt idx="3">
                  <c:v>3.17</c:v>
                </c:pt>
                <c:pt idx="4">
                  <c:v>3.24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57-48D2-9C24-AAB3C6478B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003312"/>
        <c:axId val="190003872"/>
      </c:barChart>
      <c:catAx>
        <c:axId val="19000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03872"/>
        <c:crosses val="autoZero"/>
        <c:auto val="1"/>
        <c:lblAlgn val="ctr"/>
        <c:lblOffset val="100"/>
        <c:noMultiLvlLbl val="0"/>
      </c:catAx>
      <c:valAx>
        <c:axId val="19000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0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Graduate!$A$19:$E$19</c:f>
              <c:strCache>
                <c:ptCount val="5"/>
                <c:pt idx="0">
                  <c:v>Organization </c:v>
                </c:pt>
                <c:pt idx="1">
                  <c:v>Language </c:v>
                </c:pt>
                <c:pt idx="2">
                  <c:v>Delivery </c:v>
                </c:pt>
                <c:pt idx="3">
                  <c:v>Supporting material </c:v>
                </c:pt>
                <c:pt idx="4">
                  <c:v>Central message </c:v>
                </c:pt>
              </c:strCache>
            </c:strRef>
          </c:cat>
          <c:val>
            <c:numRef>
              <c:f>Graduate!$A$20:$E$20</c:f>
              <c:numCache>
                <c:formatCode>General</c:formatCode>
                <c:ptCount val="5"/>
                <c:pt idx="0">
                  <c:v>3.28</c:v>
                </c:pt>
                <c:pt idx="1">
                  <c:v>3.12</c:v>
                </c:pt>
                <c:pt idx="2">
                  <c:v>3.2</c:v>
                </c:pt>
                <c:pt idx="3">
                  <c:v>3.24</c:v>
                </c:pt>
                <c:pt idx="4">
                  <c:v>3.17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10-4641-A131-E5D9E3FF16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006112"/>
        <c:axId val="190079744"/>
      </c:barChart>
      <c:catAx>
        <c:axId val="1900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79744"/>
        <c:crosses val="autoZero"/>
        <c:auto val="1"/>
        <c:lblAlgn val="ctr"/>
        <c:lblOffset val="100"/>
        <c:noMultiLvlLbl val="0"/>
      </c:catAx>
      <c:valAx>
        <c:axId val="19007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0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99" cy="467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0279" y="0"/>
            <a:ext cx="3044799" cy="467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BEA99-599C-9E48-99B0-B339417B595B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189"/>
            <a:ext cx="3044799" cy="467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0279" y="8845189"/>
            <a:ext cx="3044799" cy="467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B4241-AA23-C440-BD9E-3602EACC7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48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5614"/>
          </a:xfrm>
          <a:prstGeom prst="rect">
            <a:avLst/>
          </a:prstGeom>
        </p:spPr>
        <p:txBody>
          <a:bodyPr vert="horz" lIns="104562" tIns="52281" rIns="104562" bIns="52281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337" y="1"/>
            <a:ext cx="3044719" cy="465614"/>
          </a:xfrm>
          <a:prstGeom prst="rect">
            <a:avLst/>
          </a:prstGeom>
        </p:spPr>
        <p:txBody>
          <a:bodyPr vert="horz" lIns="104562" tIns="52281" rIns="104562" bIns="52281" rtlCol="0"/>
          <a:lstStyle>
            <a:lvl1pPr algn="r">
              <a:defRPr sz="1400"/>
            </a:lvl1pPr>
          </a:lstStyle>
          <a:p>
            <a:fld id="{F2F3D2B0-65CC-485A-A87C-6A0A276BA4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562" tIns="52281" rIns="104562" bIns="522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0814"/>
            <a:ext cx="5621020" cy="3667427"/>
          </a:xfrm>
          <a:prstGeom prst="rect">
            <a:avLst/>
          </a:prstGeom>
        </p:spPr>
        <p:txBody>
          <a:bodyPr vert="horz" lIns="104562" tIns="52281" rIns="104562" bIns="522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662"/>
            <a:ext cx="3044719" cy="465614"/>
          </a:xfrm>
          <a:prstGeom prst="rect">
            <a:avLst/>
          </a:prstGeom>
        </p:spPr>
        <p:txBody>
          <a:bodyPr vert="horz" lIns="104562" tIns="52281" rIns="104562" bIns="52281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337" y="8846662"/>
            <a:ext cx="3044719" cy="465614"/>
          </a:xfrm>
          <a:prstGeom prst="rect">
            <a:avLst/>
          </a:prstGeom>
        </p:spPr>
        <p:txBody>
          <a:bodyPr vert="horz" lIns="104562" tIns="52281" rIns="104562" bIns="52281" rtlCol="0" anchor="b"/>
          <a:lstStyle>
            <a:lvl1pPr algn="r">
              <a:defRPr sz="1400"/>
            </a:lvl1pPr>
          </a:lstStyle>
          <a:p>
            <a:fld id="{81773B99-4774-4039-8380-3D75BEB3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7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Mark-Welcoming opening speech-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3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Rubric</a:t>
            </a:r>
            <a:r>
              <a:rPr lang="en-US" baseline="0" dirty="0"/>
              <a:t> from AAC&amp;U – validity and reliability well-established, widely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3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74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61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2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23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62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27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7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91AC-48A2-4881-87E8-5EFA796445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54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91AC-48A2-4881-87E8-5EFA796445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0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69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2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91AC-48A2-4881-87E8-5EFA796445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03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91AC-48A2-4881-87E8-5EFA796445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90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91AC-48A2-4881-87E8-5EFA796445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60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91AC-48A2-4881-87E8-5EFA796445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78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6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87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07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9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1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4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4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4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17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3B99-4774-4039-8380-3D75BEB392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85750"/>
            <a:ext cx="6400800" cy="677108"/>
          </a:xfrm>
        </p:spPr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</a:rPr>
              <a:t>AY 16-17 Assessment Report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 txBox="1">
            <a:spLocks/>
          </p:cNvSpPr>
          <p:nvPr userDrawn="1"/>
        </p:nvSpPr>
        <p:spPr>
          <a:xfrm>
            <a:off x="1905000" y="285750"/>
            <a:ext cx="64008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kern="0">
                <a:latin typeface="Calibri Light" panose="020F0302020204030204" pitchFamily="34" charset="0"/>
              </a:rPr>
              <a:t>AY 16-17 Assessment Report</a:t>
            </a:r>
            <a:endParaRPr lang="en-US" sz="4400" kern="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 txBox="1">
            <a:spLocks/>
          </p:cNvSpPr>
          <p:nvPr userDrawn="1"/>
        </p:nvSpPr>
        <p:spPr>
          <a:xfrm>
            <a:off x="1905000" y="285750"/>
            <a:ext cx="64008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kern="0">
                <a:latin typeface="Calibri Light" panose="020F0302020204030204" pitchFamily="34" charset="0"/>
              </a:rPr>
              <a:t>AY 16-17 Assessment Report</a:t>
            </a:r>
            <a:endParaRPr lang="en-US" sz="4400" kern="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85750"/>
            <a:ext cx="6400800" cy="677108"/>
          </a:xfrm>
        </p:spPr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</a:rPr>
              <a:t>AY 16-17 Assessment Report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0"/>
            <a:ext cx="9143998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400" y="4552950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197" y="1"/>
                </a:lnTo>
              </a:path>
            </a:pathLst>
          </a:custGeom>
          <a:ln w="25399">
            <a:solidFill>
              <a:srgbClr val="66A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33600" y="133350"/>
            <a:ext cx="5310447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sz="4400"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amc.org/download/271072/data/scientificfoundationsforfuturephysicians.pdf" TargetMode="External"/><Relationship Id="rId3" Type="http://schemas.openxmlformats.org/officeDocument/2006/relationships/hyperlink" Target="http://degreeprofile.org/" TargetMode="External"/><Relationship Id="rId7" Type="http://schemas.openxmlformats.org/officeDocument/2006/relationships/hyperlink" Target="http://bit.ly/2wSXLr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ghered.ssrc.org/projects/measuring-college-learning-project/" TargetMode="External"/><Relationship Id="rId5" Type="http://schemas.openxmlformats.org/officeDocument/2006/relationships/hyperlink" Target="http://bit.ly/2xxPje5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cwsei.ubc.ca/index.html" TargetMode="External"/><Relationship Id="rId9" Type="http://schemas.openxmlformats.org/officeDocument/2006/relationships/hyperlink" Target="http://bit.ly/2wSV9d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B-MxdOjl9w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7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81150"/>
            <a:ext cx="8153400" cy="923330"/>
          </a:xfrm>
        </p:spPr>
        <p:txBody>
          <a:bodyPr/>
          <a:lstStyle/>
          <a:p>
            <a:pPr algn="ctr"/>
            <a:r>
              <a:rPr lang="en-US" sz="6000" dirty="0"/>
              <a:t>Assessment Day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209800" y="2952750"/>
            <a:ext cx="6400800" cy="677108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rgbClr val="FFCC00"/>
                </a:solidFill>
              </a:rPr>
              <a:t>August 30, 2017</a:t>
            </a:r>
          </a:p>
        </p:txBody>
      </p:sp>
      <p:sp>
        <p:nvSpPr>
          <p:cNvPr id="4" name="object 6"/>
          <p:cNvSpPr/>
          <p:nvPr/>
        </p:nvSpPr>
        <p:spPr>
          <a:xfrm>
            <a:off x="8001000" y="180679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904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6200" y="0"/>
            <a:ext cx="9372600" cy="554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272990"/>
              </p:ext>
            </p:extLst>
          </p:nvPr>
        </p:nvGraphicFramePr>
        <p:xfrm>
          <a:off x="609600" y="366021"/>
          <a:ext cx="7886700" cy="4644129"/>
        </p:xfrm>
        <a:graphic>
          <a:graphicData uri="http://schemas.openxmlformats.org/drawingml/2006/table">
            <a:tbl>
              <a:tblPr/>
              <a:tblGrid>
                <a:gridCol w="1577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7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7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7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78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Capstone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4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Milestones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					2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Benchmark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Organization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Organizational pattern (specific introduction and conclusion, sequenced material within the body, and transitions) is clearly and consistently observable and is skillful and makes the content of the presentation cohesive.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Organizational pattern (specific introductio</a:t>
                      </a:r>
                      <a:r>
                        <a:rPr lang="en-US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 </a:t>
                      </a:r>
                      <a:r>
                        <a:rPr lang="ru-RU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and conclusion, sequenced material within the body, and transitions) is clearly and consistently observable within the presentation.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Organizational pattern (specific introduction and conclusion, sequenced material within the body, and transitions) is intermittently observable within the presentation.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Organizational pattern (specific introduction and conclusion, sequenced material within the body, and transitions) is not observable within the presentation.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6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Language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Language choices are imaginative, memorable</a:t>
                      </a:r>
                      <a:r>
                        <a:rPr lang="en-US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and compelling</a:t>
                      </a:r>
                      <a:r>
                        <a:rPr lang="en-US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and enhance the effectiveness of the presentation. Language in presentation is appropriate to audience.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Language choices are thoughtful and generally support the effectiveness of the presentation. Language in presentation is appropriate to audience.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Language choices are mundane and commonplace and partially support the effectiveness of the presentation. Language in presentation is appropriate to audience.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Language choices are unclear and minimally support the effectiveness of the presentation. Language in presentation is not appropriate to audience.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6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Delivery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Delivery techniques (posture, gesture, eye contact, and vocal expressiveness) make the presentation compelling, and speaker appears polished and confident.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Delivery techniques (posture, gesture, eye contact, and vocal expressiveness) make the presentation interesting, and speaker appears comfortable.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Delivery techniques (posture, gesture, eye contact, and vocal expressiveness) make the presentation understandable, and speaker appears tentative.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Delivery techniques (posture, gesture, eye contact, and vocal expressiveness) detract from the understandability of the presentation, and speaker appears uncomfortable.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46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Supporting Material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 variety of types of supporting materials (explanations, examples, illustrations, statistics, analogies, quotations from relevant authorities) make appropriate reference to information or analysis </a:t>
                      </a:r>
                      <a:r>
                        <a:rPr lang="en-US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that</a:t>
                      </a: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significantly supports the presentation or establishes the presenter's credibility/authority on the topic.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Supporting materials (explanations, examples, illustrations, statistics, analogies, quotations from relevant authorities) make appropriate reference to information or analysis </a:t>
                      </a:r>
                      <a:r>
                        <a:rPr lang="en-US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that</a:t>
                      </a:r>
                      <a:r>
                        <a:rPr lang="ru-RU" sz="800" kern="15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generally supports the presentation or establishes the presenter's credibility/authority on the topic.</a:t>
                      </a:r>
                      <a:endParaRPr lang="en-US" sz="8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Supporting materials (explanations, examples, illustrations, statistics, analogies, quotations from relevant authorities) make appropriate reference to information or analysis </a:t>
                      </a:r>
                      <a:r>
                        <a:rPr lang="en-US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that</a:t>
                      </a:r>
                      <a:r>
                        <a:rPr lang="ru-RU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partially supports the presentation or establishes the presenter's credibility/authority on the topic.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Insufficient supporting materials (explanations, examples, illustrations, statistics, analogies, quotations from relevant authorities) make reference to information or analysis </a:t>
                      </a:r>
                      <a:r>
                        <a:rPr lang="en-US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that</a:t>
                      </a:r>
                      <a:r>
                        <a:rPr lang="ru-RU" sz="800" kern="15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minimally supports the presentation or establishes the presenter's credibility/authority on the topic.</a:t>
                      </a:r>
                      <a:endParaRPr lang="en-US" sz="8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3171" marR="23171" marT="23171" marB="231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41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E3D7583A-5919-4E18-BFDD-3EAD225C6E0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 txBox="1">
            <a:spLocks/>
          </p:cNvSpPr>
          <p:nvPr/>
        </p:nvSpPr>
        <p:spPr>
          <a:xfrm>
            <a:off x="1905000" y="-30956"/>
            <a:ext cx="64008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Results for 320 Undergraduate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302667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000" dirty="0" smtClean="0"/>
              <a:t>4/4:Delivery </a:t>
            </a:r>
            <a:r>
              <a:rPr lang="en-US" sz="3000" dirty="0"/>
              <a:t>techniques (posture, gesture, eye contact, and vocal expressiveness) make the presentation compelling, and speaker appears polished and confident.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 txBox="1">
            <a:spLocks/>
          </p:cNvSpPr>
          <p:nvPr/>
        </p:nvSpPr>
        <p:spPr>
          <a:xfrm>
            <a:off x="1905000" y="-30956"/>
            <a:ext cx="71628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Undergraduate Area to Improve - Delivery (2.97/4.0)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21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45B26339-B9DC-4425-A3AE-72FA5ECF3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427503"/>
              </p:ext>
            </p:extLst>
          </p:nvPr>
        </p:nvGraphicFramePr>
        <p:xfrm>
          <a:off x="628650" y="1369219"/>
          <a:ext cx="7677150" cy="310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 txBox="1">
            <a:spLocks/>
          </p:cNvSpPr>
          <p:nvPr/>
        </p:nvSpPr>
        <p:spPr>
          <a:xfrm>
            <a:off x="1905000" y="-30956"/>
            <a:ext cx="64008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Results for </a:t>
            </a:r>
            <a:r>
              <a:rPr lang="en-US" sz="4000" dirty="0" smtClean="0">
                <a:latin typeface="Calibri Light" panose="020F0302020204030204" pitchFamily="34" charset="0"/>
              </a:rPr>
              <a:t>192 Graduate </a:t>
            </a:r>
            <a:r>
              <a:rPr lang="en-US" sz="4000" dirty="0">
                <a:latin typeface="Calibri Light" panose="020F0302020204030204" pitchFamily="34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50053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000" dirty="0" smtClean="0"/>
              <a:t>4/4-Language </a:t>
            </a:r>
            <a:r>
              <a:rPr lang="en-US" sz="3000" dirty="0"/>
              <a:t>choices are imaginative, memorable, and compelling, and enhance the effectiveness of the presentation. Language in presentation is appropriate to audience.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 txBox="1">
            <a:spLocks/>
          </p:cNvSpPr>
          <p:nvPr/>
        </p:nvSpPr>
        <p:spPr>
          <a:xfrm>
            <a:off x="1905000" y="-30956"/>
            <a:ext cx="64008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Graduate Area to Improve</a:t>
            </a:r>
            <a:br>
              <a:rPr lang="en-US" sz="4000" dirty="0">
                <a:latin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</a:rPr>
              <a:t>	- Language (3.12/4.0)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07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976" y="3696"/>
            <a:ext cx="5206048" cy="692497"/>
          </a:xfrm>
        </p:spPr>
        <p:txBody>
          <a:bodyPr>
            <a:noAutofit/>
          </a:bodyPr>
          <a:lstStyle/>
          <a:p>
            <a:r>
              <a:rPr lang="en-US" sz="4000" kern="1200" dirty="0">
                <a:latin typeface="Calibri Light" panose="020F0302020204030204" pitchFamily="34" charset="0"/>
              </a:rPr>
              <a:t>Other Communication Skill Assessment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latin typeface="+mj-lt"/>
              </a:rPr>
              <a:t>B. Arch Program Report_SPC-A1 -Ability to write and speak effectively and use appropriate representational media both with peers and with the general public. </a:t>
            </a:r>
          </a:p>
          <a:p>
            <a:endParaRPr lang="en-US" dirty="0">
              <a:solidFill>
                <a:prstClr val="black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Five courses (AAID 160, ARCH 361, 362, 501, 502) 23 sections were assessed – </a:t>
            </a:r>
            <a:r>
              <a:rPr lang="en-US" u="sng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approximately 300 students</a:t>
            </a:r>
            <a:r>
              <a:rPr lang="en-US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+mj-lt"/>
            </a:endParaRPr>
          </a:p>
          <a:p>
            <a:endParaRPr lang="en-US" i="1" dirty="0">
              <a:solidFill>
                <a:prstClr val="black"/>
              </a:solidFill>
            </a:endParaRPr>
          </a:p>
          <a:p>
            <a:r>
              <a:rPr lang="en-US" i="1" dirty="0">
                <a:solidFill>
                  <a:prstClr val="black"/>
                </a:solidFill>
              </a:rPr>
              <a:t>“</a:t>
            </a:r>
            <a:r>
              <a:rPr lang="en-US" i="1" u="sng" dirty="0">
                <a:solidFill>
                  <a:prstClr val="black"/>
                </a:solidFill>
              </a:rPr>
              <a:t>2017 NAAB Team Assessment</a:t>
            </a:r>
            <a:r>
              <a:rPr lang="en-US" i="1" dirty="0">
                <a:solidFill>
                  <a:prstClr val="black"/>
                </a:solidFill>
              </a:rPr>
              <a:t>: This criterion is met with </a:t>
            </a:r>
            <a:r>
              <a:rPr lang="en-US" i="1" u="sng" dirty="0">
                <a:solidFill>
                  <a:prstClr val="black"/>
                </a:solidFill>
              </a:rPr>
              <a:t>Distinction</a:t>
            </a:r>
            <a:r>
              <a:rPr lang="en-US" i="1" dirty="0">
                <a:solidFill>
                  <a:prstClr val="black"/>
                </a:solidFill>
              </a:rPr>
              <a:t>. …..The thesis research documentation was </a:t>
            </a:r>
            <a:r>
              <a:rPr lang="en-US" i="1" u="sng" dirty="0">
                <a:solidFill>
                  <a:prstClr val="black"/>
                </a:solidFill>
              </a:rPr>
              <a:t>exemplary</a:t>
            </a:r>
            <a:r>
              <a:rPr lang="en-US" i="1" dirty="0">
                <a:solidFill>
                  <a:prstClr val="black"/>
                </a:solidFill>
              </a:rPr>
              <a:t>.”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28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50865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Gain a coherent understanding of the knowledge, skills, and values of their discipline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Achieve proficiency in </a:t>
            </a:r>
            <a:r>
              <a:rPr lang="en-US" dirty="0">
                <a:solidFill>
                  <a:schemeClr val="tx1"/>
                </a:solidFill>
              </a:rPr>
              <a:t>oral and written communication, scientific and quantitative reasoning, critical analysis, technological competency, and </a:t>
            </a:r>
            <a:r>
              <a:rPr lang="en-US" dirty="0">
                <a:solidFill>
                  <a:schemeClr val="accent2"/>
                </a:solidFill>
              </a:rPr>
              <a:t>information literacy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Integrate academic and co-curricular learning to explore concepts and questions that bridge disciplines, professions, and cultures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Formulate evidence-based and ethical courses of action or conclusions to address challenges and problems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Engage with, respond to, and reflect on political, social, environmental and economic challenges at local, national, and global levels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Develop self-efficacy, professionalism, creativity, and an innovative spirit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85750"/>
            <a:ext cx="6400800" cy="692497"/>
          </a:xfrm>
        </p:spPr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</a:rPr>
              <a:t>NYIT Learning Goals</a:t>
            </a:r>
          </a:p>
        </p:txBody>
      </p:sp>
    </p:spTree>
    <p:extLst>
      <p:ext uri="{BB962C8B-B14F-4D97-AF65-F5344CB8AC3E}">
        <p14:creationId xmlns:p14="http://schemas.microsoft.com/office/powerpoint/2010/main" val="115618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976" y="3696"/>
            <a:ext cx="5206048" cy="692497"/>
          </a:xfrm>
        </p:spPr>
        <p:txBody>
          <a:bodyPr>
            <a:noAutofit/>
          </a:bodyPr>
          <a:lstStyle/>
          <a:p>
            <a:r>
              <a:rPr lang="en-US" sz="4000" kern="1200" dirty="0">
                <a:latin typeface="Calibri Light" panose="020F0302020204030204" pitchFamily="34" charset="0"/>
              </a:rPr>
              <a:t>Information Literacy Assessment Initiative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8E88319-9DFC-46D3-AA41-ABDBD11E9687}"/>
              </a:ext>
            </a:extLst>
          </p:cNvPr>
          <p:cNvSpPr txBox="1">
            <a:spLocks/>
          </p:cNvSpPr>
          <p:nvPr/>
        </p:nvSpPr>
        <p:spPr>
          <a:xfrm>
            <a:off x="628650" y="1369219"/>
            <a:ext cx="3886200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prstClr val="black"/>
                </a:solidFill>
              </a:rPr>
              <a:t>The goal</a:t>
            </a:r>
          </a:p>
          <a:p>
            <a:r>
              <a:rPr lang="en-US" kern="0" dirty="0">
                <a:solidFill>
                  <a:prstClr val="black"/>
                </a:solidFill>
              </a:rPr>
              <a:t>The process</a:t>
            </a:r>
          </a:p>
          <a:p>
            <a:r>
              <a:rPr lang="en-US" kern="0" dirty="0">
                <a:solidFill>
                  <a:prstClr val="black"/>
                </a:solidFill>
              </a:rPr>
              <a:t>The workshop evaluation</a:t>
            </a:r>
          </a:p>
          <a:p>
            <a:r>
              <a:rPr lang="en-US" kern="0" dirty="0">
                <a:solidFill>
                  <a:prstClr val="black"/>
                </a:solidFill>
              </a:rPr>
              <a:t>The participants:</a:t>
            </a:r>
          </a:p>
          <a:p>
            <a:r>
              <a:rPr lang="en-US" b="1" kern="0" dirty="0">
                <a:solidFill>
                  <a:prstClr val="black"/>
                </a:solidFill>
              </a:rPr>
              <a:t>4 librarians</a:t>
            </a:r>
            <a:r>
              <a:rPr lang="en-US" kern="0" dirty="0">
                <a:solidFill>
                  <a:prstClr val="black"/>
                </a:solidFill>
              </a:rPr>
              <a:t>: </a:t>
            </a:r>
            <a:r>
              <a:rPr lang="en-US" sz="1600" i="1" kern="0" dirty="0">
                <a:solidFill>
                  <a:prstClr val="black"/>
                </a:solidFill>
              </a:rPr>
              <a:t>Danielle </a:t>
            </a:r>
            <a:r>
              <a:rPr lang="en-US" sz="1600" i="1" kern="0" dirty="0" err="1">
                <a:solidFill>
                  <a:prstClr val="black"/>
                </a:solidFill>
              </a:rPr>
              <a:t>Apfelbaum</a:t>
            </a:r>
            <a:r>
              <a:rPr lang="en-US" sz="1600" i="1" kern="0" dirty="0">
                <a:solidFill>
                  <a:prstClr val="black"/>
                </a:solidFill>
              </a:rPr>
              <a:t>, David </a:t>
            </a:r>
            <a:r>
              <a:rPr lang="en-US" sz="1600" i="1" kern="0" dirty="0" err="1">
                <a:solidFill>
                  <a:prstClr val="black"/>
                </a:solidFill>
              </a:rPr>
              <a:t>Cirella</a:t>
            </a:r>
            <a:r>
              <a:rPr lang="en-US" sz="1600" i="1" kern="0" dirty="0">
                <a:solidFill>
                  <a:prstClr val="black"/>
                </a:solidFill>
              </a:rPr>
              <a:t>, Naomi Binnie, </a:t>
            </a:r>
            <a:r>
              <a:rPr lang="en-US" sz="1600" i="1" kern="0" dirty="0" smtClean="0">
                <a:solidFill>
                  <a:prstClr val="black"/>
                </a:solidFill>
              </a:rPr>
              <a:t>Vanessa </a:t>
            </a:r>
            <a:r>
              <a:rPr lang="en-US" sz="1600" i="1" kern="0" dirty="0">
                <a:solidFill>
                  <a:prstClr val="black"/>
                </a:solidFill>
              </a:rPr>
              <a:t>Viola</a:t>
            </a:r>
          </a:p>
          <a:p>
            <a:r>
              <a:rPr lang="en-US" sz="1600" b="1" kern="0" dirty="0">
                <a:solidFill>
                  <a:prstClr val="black"/>
                </a:solidFill>
              </a:rPr>
              <a:t>14 Faculty</a:t>
            </a:r>
            <a:r>
              <a:rPr lang="en-US" sz="1600" kern="0" dirty="0">
                <a:solidFill>
                  <a:prstClr val="black"/>
                </a:solidFill>
              </a:rPr>
              <a:t>: </a:t>
            </a:r>
            <a:r>
              <a:rPr lang="en-US" sz="1600" i="1" kern="0" dirty="0">
                <a:solidFill>
                  <a:prstClr val="black"/>
                </a:solidFill>
              </a:rPr>
              <a:t>Dina </a:t>
            </a:r>
            <a:r>
              <a:rPr lang="en-US" sz="1600" i="1" kern="0" dirty="0" err="1">
                <a:solidFill>
                  <a:prstClr val="black"/>
                </a:solidFill>
              </a:rPr>
              <a:t>Karafantis</a:t>
            </a:r>
            <a:r>
              <a:rPr lang="en-US" sz="1600" i="1" kern="0" dirty="0">
                <a:solidFill>
                  <a:prstClr val="black"/>
                </a:solidFill>
              </a:rPr>
              <a:t>, Susan Neville Maureen Cardoza, </a:t>
            </a:r>
            <a:r>
              <a:rPr lang="en-US" sz="1600" i="1" kern="0" dirty="0" err="1">
                <a:solidFill>
                  <a:prstClr val="black"/>
                </a:solidFill>
              </a:rPr>
              <a:t>Melda</a:t>
            </a:r>
            <a:r>
              <a:rPr lang="en-US" sz="1600" i="1" kern="0" dirty="0">
                <a:solidFill>
                  <a:prstClr val="black"/>
                </a:solidFill>
              </a:rPr>
              <a:t> </a:t>
            </a:r>
            <a:r>
              <a:rPr lang="en-US" sz="1600" i="1" kern="0" dirty="0" err="1">
                <a:solidFill>
                  <a:prstClr val="black"/>
                </a:solidFill>
              </a:rPr>
              <a:t>Yildiz</a:t>
            </a:r>
            <a:r>
              <a:rPr lang="en-US" sz="1600" i="1" kern="0" dirty="0">
                <a:solidFill>
                  <a:prstClr val="black"/>
                </a:solidFill>
              </a:rPr>
              <a:t>, Aydin </a:t>
            </a:r>
            <a:r>
              <a:rPr lang="en-US" sz="1600" i="1" kern="0" dirty="0" err="1">
                <a:solidFill>
                  <a:prstClr val="black"/>
                </a:solidFill>
              </a:rPr>
              <a:t>Farajidavar</a:t>
            </a:r>
            <a:r>
              <a:rPr lang="en-US" sz="1600" i="1" kern="0" dirty="0">
                <a:solidFill>
                  <a:prstClr val="black"/>
                </a:solidFill>
              </a:rPr>
              <a:t>, </a:t>
            </a:r>
            <a:r>
              <a:rPr lang="en-US" sz="1600" i="1" kern="0" dirty="0" err="1">
                <a:solidFill>
                  <a:prstClr val="black"/>
                </a:solidFill>
              </a:rPr>
              <a:t>Maherukh</a:t>
            </a:r>
            <a:r>
              <a:rPr lang="en-US" sz="1600" i="1" kern="0" dirty="0">
                <a:solidFill>
                  <a:prstClr val="black"/>
                </a:solidFill>
              </a:rPr>
              <a:t> Akhtar, Amanda Golden</a:t>
            </a:r>
            <a:r>
              <a:rPr lang="en-US" sz="1600" i="1" kern="0" dirty="0" smtClean="0">
                <a:solidFill>
                  <a:prstClr val="black"/>
                </a:solidFill>
              </a:rPr>
              <a:t>, </a:t>
            </a:r>
            <a:r>
              <a:rPr lang="en-US" sz="1600" i="1" kern="0" dirty="0" err="1" smtClean="0">
                <a:solidFill>
                  <a:prstClr val="black"/>
                </a:solidFill>
              </a:rPr>
              <a:t>xsReza</a:t>
            </a:r>
            <a:r>
              <a:rPr lang="en-US" sz="1600" i="1" kern="0" dirty="0" smtClean="0">
                <a:solidFill>
                  <a:prstClr val="black"/>
                </a:solidFill>
              </a:rPr>
              <a:t> </a:t>
            </a:r>
            <a:r>
              <a:rPr lang="en-US" sz="1600" i="1" kern="0" dirty="0" err="1">
                <a:solidFill>
                  <a:prstClr val="black"/>
                </a:solidFill>
              </a:rPr>
              <a:t>Khalaj</a:t>
            </a:r>
            <a:r>
              <a:rPr lang="en-US" sz="1600" i="1" kern="0" dirty="0">
                <a:solidFill>
                  <a:prstClr val="black"/>
                </a:solidFill>
              </a:rPr>
              <a:t> </a:t>
            </a:r>
            <a:r>
              <a:rPr lang="en-US" sz="1600" i="1" kern="0" dirty="0" err="1" smtClean="0">
                <a:solidFill>
                  <a:prstClr val="black"/>
                </a:solidFill>
              </a:rPr>
              <a:t>Amineh</a:t>
            </a:r>
            <a:r>
              <a:rPr lang="en-US" sz="1600" i="1" kern="0" dirty="0" smtClean="0">
                <a:solidFill>
                  <a:prstClr val="black"/>
                </a:solidFill>
              </a:rPr>
              <a:t>, John </a:t>
            </a:r>
            <a:r>
              <a:rPr lang="en-US" sz="1600" i="1" kern="0" dirty="0" err="1">
                <a:solidFill>
                  <a:prstClr val="black"/>
                </a:solidFill>
              </a:rPr>
              <a:t>DiDomenico</a:t>
            </a:r>
            <a:r>
              <a:rPr lang="en-US" sz="1600" i="1" kern="0" dirty="0">
                <a:solidFill>
                  <a:prstClr val="black"/>
                </a:solidFill>
              </a:rPr>
              <a:t>, Jeffrey </a:t>
            </a:r>
            <a:r>
              <a:rPr lang="en-US" sz="1600" i="1" kern="0" dirty="0" err="1">
                <a:solidFill>
                  <a:prstClr val="black"/>
                </a:solidFill>
              </a:rPr>
              <a:t>Raven,Wenjia</a:t>
            </a:r>
            <a:r>
              <a:rPr lang="en-US" sz="1600" i="1" kern="0" dirty="0">
                <a:solidFill>
                  <a:prstClr val="black"/>
                </a:solidFill>
              </a:rPr>
              <a:t> Li, </a:t>
            </a:r>
            <a:r>
              <a:rPr lang="en-US" sz="1600" i="1" kern="0" dirty="0" err="1">
                <a:solidFill>
                  <a:prstClr val="black"/>
                </a:solidFill>
              </a:rPr>
              <a:t>Nabi</a:t>
            </a:r>
            <a:r>
              <a:rPr lang="en-US" sz="1600" i="1" kern="0" dirty="0">
                <a:solidFill>
                  <a:prstClr val="black"/>
                </a:solidFill>
              </a:rPr>
              <a:t> </a:t>
            </a:r>
            <a:r>
              <a:rPr lang="en-US" sz="1600" i="1" kern="0" dirty="0" err="1">
                <a:solidFill>
                  <a:prstClr val="black"/>
                </a:solidFill>
              </a:rPr>
              <a:t>Sertac</a:t>
            </a:r>
            <a:r>
              <a:rPr lang="en-US" sz="1600" i="1" kern="0" dirty="0">
                <a:solidFill>
                  <a:prstClr val="black"/>
                </a:solidFill>
              </a:rPr>
              <a:t> </a:t>
            </a:r>
            <a:r>
              <a:rPr lang="en-US" sz="1600" i="1" kern="0" dirty="0" err="1">
                <a:solidFill>
                  <a:prstClr val="black"/>
                </a:solidFill>
              </a:rPr>
              <a:t>Artan</a:t>
            </a:r>
            <a:r>
              <a:rPr lang="en-US" sz="1600" i="1" kern="0" dirty="0">
                <a:solidFill>
                  <a:prstClr val="black"/>
                </a:solidFill>
              </a:rPr>
              <a:t>, </a:t>
            </a:r>
            <a:r>
              <a:rPr lang="en-US" sz="1600" i="1" kern="0" dirty="0" err="1">
                <a:solidFill>
                  <a:prstClr val="black"/>
                </a:solidFill>
              </a:rPr>
              <a:t>Houwei</a:t>
            </a:r>
            <a:r>
              <a:rPr lang="en-US" sz="1600" i="1" kern="0" dirty="0">
                <a:solidFill>
                  <a:prstClr val="black"/>
                </a:solidFill>
              </a:rPr>
              <a:t> </a:t>
            </a:r>
            <a:r>
              <a:rPr lang="en-US" sz="1600" i="1" kern="0" dirty="0" smtClean="0">
                <a:solidFill>
                  <a:prstClr val="black"/>
                </a:solidFill>
              </a:rPr>
              <a:t>Cao, Paolo </a:t>
            </a:r>
            <a:r>
              <a:rPr lang="en-US" sz="1600" i="1" kern="0" dirty="0" err="1" smtClean="0">
                <a:solidFill>
                  <a:prstClr val="black"/>
                </a:solidFill>
              </a:rPr>
              <a:t>Gasti</a:t>
            </a:r>
            <a:r>
              <a:rPr lang="en-US" sz="1600" i="1" kern="0" dirty="0" smtClean="0">
                <a:solidFill>
                  <a:prstClr val="black"/>
                </a:solidFill>
              </a:rPr>
              <a:t> </a:t>
            </a:r>
            <a:endParaRPr lang="en-US" sz="1600" i="1" kern="0" dirty="0">
              <a:solidFill>
                <a:prstClr val="black"/>
              </a:solidFill>
            </a:endParaRPr>
          </a:p>
          <a:p>
            <a:endParaRPr lang="en-US" kern="0" dirty="0">
              <a:solidFill>
                <a:prstClr val="black"/>
              </a:solidFill>
            </a:endParaRPr>
          </a:p>
          <a:p>
            <a:endParaRPr lang="en-US" kern="0" dirty="0">
              <a:solidFill>
                <a:prstClr val="black"/>
              </a:solidFill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Content Placeholder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F4C2B249-2C36-419D-8EF4-F34B9CC3B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46470"/>
            <a:ext cx="3886200" cy="2914650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373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6848" y="4297101"/>
            <a:ext cx="2066081" cy="529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Course-based Assessments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6848" y="3419620"/>
            <a:ext cx="2066081" cy="529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Curriculum Mapping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6848" y="2508809"/>
            <a:ext cx="2066081" cy="529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Program Learning Outcome Assessments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6848" y="1478824"/>
            <a:ext cx="2066081" cy="65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Assessments of Institutional Learning &amp; Achievement Goals</a:t>
            </a:r>
          </a:p>
        </p:txBody>
      </p:sp>
      <p:sp>
        <p:nvSpPr>
          <p:cNvPr id="9" name="Striped Right Arrow 8"/>
          <p:cNvSpPr/>
          <p:nvPr/>
        </p:nvSpPr>
        <p:spPr>
          <a:xfrm rot="16200000">
            <a:off x="2985921" y="4005939"/>
            <a:ext cx="347937" cy="2343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triped Right Arrow 9"/>
          <p:cNvSpPr/>
          <p:nvPr/>
        </p:nvSpPr>
        <p:spPr>
          <a:xfrm rot="16200000">
            <a:off x="2960577" y="3111794"/>
            <a:ext cx="381265" cy="2343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triped Right Arrow 10"/>
          <p:cNvSpPr/>
          <p:nvPr/>
        </p:nvSpPr>
        <p:spPr>
          <a:xfrm rot="16200000">
            <a:off x="2973251" y="2213658"/>
            <a:ext cx="355917" cy="2343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 flipH="1">
            <a:off x="4765439" y="4319498"/>
            <a:ext cx="3099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Demonstrates and improves learning outcomes in courses.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4765440" y="3337792"/>
            <a:ext cx="30995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Ensures that program curriculum adequately addresses all program learning goals.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765440" y="2531206"/>
            <a:ext cx="3099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Demonstrates and improves learning outcomes in programs.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765440" y="1562578"/>
            <a:ext cx="3099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Demonstrates and improves institution’s learning and achievement goals.</a:t>
            </a:r>
          </a:p>
        </p:txBody>
      </p:sp>
      <p:cxnSp>
        <p:nvCxnSpPr>
          <p:cNvPr id="17" name="Straight Arrow Connector 16"/>
          <p:cNvCxnSpPr>
            <a:stCxn id="15" idx="3"/>
            <a:endCxn id="8" idx="3"/>
          </p:cNvCxnSpPr>
          <p:nvPr/>
        </p:nvCxnSpPr>
        <p:spPr>
          <a:xfrm flipH="1" flipV="1">
            <a:off x="4192929" y="1804952"/>
            <a:ext cx="572511" cy="1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20200" y="2774327"/>
            <a:ext cx="572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92929" y="3684041"/>
            <a:ext cx="572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85476" y="4561871"/>
            <a:ext cx="572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968976" y="3696"/>
            <a:ext cx="7098824" cy="11881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Middle States Expectations for Program-Level Learning Outcomes  </a:t>
            </a:r>
          </a:p>
        </p:txBody>
      </p:sp>
      <p:sp>
        <p:nvSpPr>
          <p:cNvPr id="22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Down Arrow 23"/>
          <p:cNvSpPr/>
          <p:nvPr/>
        </p:nvSpPr>
        <p:spPr>
          <a:xfrm>
            <a:off x="2667000" y="2138773"/>
            <a:ext cx="228600" cy="355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2667000" y="3030371"/>
            <a:ext cx="228600" cy="389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667000" y="3956855"/>
            <a:ext cx="228600" cy="340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are looking for regarding your </a:t>
            </a:r>
            <a:r>
              <a:rPr lang="en-US" sz="2700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level learning outcomes (PLOs) themselves:</a:t>
            </a:r>
          </a:p>
          <a:p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Review and revise on a regular basis</a:t>
            </a:r>
          </a:p>
          <a:p>
            <a:pPr algn="r"/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Development of learning outcome assessment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68976" y="209550"/>
            <a:ext cx="6870224" cy="982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>
                <a:latin typeface="Calibri Light" panose="020F0302020204030204" pitchFamily="34" charset="0"/>
              </a:rPr>
              <a:t>Expectations Continued 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7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3844"/>
            <a:ext cx="6534150" cy="692497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Agenda: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7886700" cy="328017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Report AY 16-17 annual program assessment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Oral communication results and Information literacy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Middle States expectations and future program effectiveness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Strategic Plan and Self-Study</a:t>
            </a:r>
          </a:p>
        </p:txBody>
      </p:sp>
      <p:sp>
        <p:nvSpPr>
          <p:cNvPr id="4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503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49"/>
            <a:ext cx="8229600" cy="3301365"/>
          </a:xfrm>
        </p:spPr>
        <p:txBody>
          <a:bodyPr>
            <a:normAutofit fontScale="32500" lnSpcReduction="20000"/>
          </a:bodyPr>
          <a:lstStyle/>
          <a:p>
            <a:endParaRPr lang="en-US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55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and Engineering Area</a:t>
            </a:r>
          </a:p>
          <a:p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The Carl Wieman Science Education </a:t>
            </a:r>
            <a:r>
              <a:rPr lang="en-US" sz="55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Initiative</a:t>
            </a:r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55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bit.ly</a:t>
            </a:r>
            <a:r>
              <a:rPr lang="en-US" sz="555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/2xxPje5</a:t>
            </a:r>
            <a:r>
              <a:rPr lang="en-US" sz="555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5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55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Science Area</a:t>
            </a:r>
          </a:p>
          <a:p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Social Science Research Council (</a:t>
            </a:r>
            <a:r>
              <a:rPr lang="en-US" sz="55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Measuring College Learning Project)</a:t>
            </a:r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55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bit.ly/2wSXLr4</a:t>
            </a:r>
            <a:r>
              <a:rPr lang="en-US" sz="55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5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Health Science Area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AAMC Scientific Foundation for Future Physicians: Scientific foundation for future </a:t>
            </a:r>
            <a:r>
              <a:rPr lang="en-US" sz="55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physicians</a:t>
            </a:r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5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en-US" sz="55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bit.ly/2wSV9d0</a:t>
            </a:r>
            <a:r>
              <a:rPr lang="en-US" sz="55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68976" y="3696"/>
            <a:ext cx="6870224" cy="11881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Assessment of Student Learning Has Come a Long Way  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0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49"/>
            <a:ext cx="8229600" cy="3225165"/>
          </a:xfrm>
        </p:spPr>
        <p:txBody>
          <a:bodyPr>
            <a:normAutofit/>
          </a:bodyPr>
          <a:lstStyle/>
          <a:p>
            <a:r>
              <a:rPr lang="en-US" sz="27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are looking for regarding </a:t>
            </a:r>
            <a:r>
              <a:rPr lang="en-US" sz="2700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methods you use to measure students’ progress in meeting PLOs, and in your assessment results and analysis of the assessment data you collect regarding your PLOs:</a:t>
            </a:r>
            <a:br>
              <a:rPr lang="en-US" sz="2700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700" i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68976" y="209550"/>
            <a:ext cx="6870224" cy="982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>
                <a:latin typeface="Calibri Light" panose="020F0302020204030204" pitchFamily="34" charset="0"/>
              </a:rPr>
              <a:t>Expectations Continued 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zB-MxdOjl9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2155" y="562192"/>
            <a:ext cx="5759162" cy="3677300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49"/>
            <a:ext cx="8229600" cy="3225165"/>
          </a:xfrm>
        </p:spPr>
        <p:txBody>
          <a:bodyPr>
            <a:normAutofit/>
          </a:bodyPr>
          <a:lstStyle/>
          <a:p>
            <a:r>
              <a:rPr lang="en-US" sz="27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are looking for regarding </a:t>
            </a:r>
            <a:r>
              <a:rPr lang="en-US" sz="2700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you use your assessment results to improve your program and your achievement of learning outcomes, and the effectiveness of your program improvement plan once it has been implemented:</a:t>
            </a:r>
            <a:br>
              <a:rPr lang="en-US" sz="2700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b="1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000" b="1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68976" y="209550"/>
            <a:ext cx="6870224" cy="982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>
                <a:latin typeface="Calibri Light" panose="020F0302020204030204" pitchFamily="34" charset="0"/>
              </a:rPr>
              <a:t>Expectations Continued 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295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49"/>
            <a:ext cx="8229600" cy="3225165"/>
          </a:xfrm>
        </p:spPr>
        <p:txBody>
          <a:bodyPr>
            <a:normAutofit/>
          </a:bodyPr>
          <a:lstStyle/>
          <a:p>
            <a:r>
              <a:rPr lang="en-US" sz="27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are looking for regarding </a:t>
            </a:r>
            <a:r>
              <a:rPr lang="en-US" sz="2700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faculty’s involvement in the entire process:</a:t>
            </a:r>
            <a:br>
              <a:rPr lang="en-US" sz="2700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b="1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000" b="1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285750"/>
            <a:ext cx="6400800" cy="677108"/>
          </a:xfrm>
        </p:spPr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</a:rPr>
              <a:t>Expectations Continued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39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314896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It should be based on your program’s mission and goals.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It should be continuous effort to improve both learning and students success.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0"/>
            <a:ext cx="6870224" cy="982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The Future Program Effectiveness Assessment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770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2215991"/>
          </a:xfrm>
        </p:spPr>
        <p:txBody>
          <a:bodyPr/>
          <a:lstStyle/>
          <a:p>
            <a:r>
              <a:rPr lang="en-US" dirty="0"/>
              <a:t>Two very important activities will be going on simultaneously this fall:</a:t>
            </a:r>
          </a:p>
          <a:p>
            <a:pPr lvl="1"/>
            <a:r>
              <a:rPr lang="en-US" dirty="0"/>
              <a:t>NYIT will begin a year-long self-study process as required by Middle States as part of our 2019 reaccreditation.</a:t>
            </a:r>
          </a:p>
          <a:p>
            <a:pPr lvl="1"/>
            <a:r>
              <a:rPr lang="en-US" dirty="0"/>
              <a:t>NYIT will develop a new strategic plan as called for by our Board of Trustees and President.</a:t>
            </a:r>
          </a:p>
          <a:p>
            <a:r>
              <a:rPr lang="en-US" dirty="0"/>
              <a:t>Both activities will require the use of assessment data </a:t>
            </a:r>
            <a:r>
              <a:rPr lang="mr-IN" dirty="0"/>
              <a:t>–</a:t>
            </a:r>
            <a:r>
              <a:rPr lang="en-US" dirty="0"/>
              <a:t> not just of academic programs, but also of administrative functions and academic and student support services.</a:t>
            </a:r>
          </a:p>
          <a:p>
            <a:r>
              <a:rPr lang="en-US" dirty="0"/>
              <a:t>Given the tight timeframe, it is critical that these two activities be well-coordinated.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0"/>
            <a:ext cx="6870224" cy="982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NYIT Strategic Planning and Middle States </a:t>
            </a:r>
            <a:r>
              <a:rPr lang="en-US" sz="4000" dirty="0" smtClean="0">
                <a:latin typeface="Calibri Light" panose="020F0302020204030204" pitchFamily="34" charset="0"/>
              </a:rPr>
              <a:t>Study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067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Self-Study has three basic layers:</a:t>
            </a:r>
          </a:p>
          <a:p>
            <a:pPr lvl="1"/>
            <a:r>
              <a:rPr lang="en-US" dirty="0"/>
              <a:t>Demonstrating compliance with relevant regulations and commonly held academic and administrative standards.</a:t>
            </a:r>
          </a:p>
          <a:p>
            <a:pPr lvl="1"/>
            <a:r>
              <a:rPr lang="en-US" dirty="0"/>
              <a:t>Demonstrating compliance with the seven Middle States accreditation standards.</a:t>
            </a:r>
          </a:p>
          <a:p>
            <a:pPr lvl="2"/>
            <a:r>
              <a:rPr lang="en-US" dirty="0"/>
              <a:t>Mission and Goals</a:t>
            </a:r>
          </a:p>
          <a:p>
            <a:pPr lvl="2"/>
            <a:r>
              <a:rPr lang="en-US" dirty="0"/>
              <a:t>Ethics and Integrity</a:t>
            </a:r>
          </a:p>
          <a:p>
            <a:pPr lvl="2"/>
            <a:r>
              <a:rPr lang="en-US" dirty="0"/>
              <a:t>Design and Delivery of the Student Learning Experience</a:t>
            </a:r>
          </a:p>
          <a:p>
            <a:pPr lvl="2"/>
            <a:r>
              <a:rPr lang="en-US" dirty="0"/>
              <a:t>Support of the Student Experience</a:t>
            </a:r>
          </a:p>
          <a:p>
            <a:pPr lvl="2"/>
            <a:r>
              <a:rPr lang="en-US" dirty="0"/>
              <a:t>Educational Effectiveness Assessment</a:t>
            </a:r>
          </a:p>
          <a:p>
            <a:pPr lvl="2"/>
            <a:r>
              <a:rPr lang="en-US" dirty="0"/>
              <a:t>Planning, Resources, and Institutional Improvement</a:t>
            </a:r>
          </a:p>
          <a:p>
            <a:pPr lvl="2"/>
            <a:r>
              <a:rPr lang="en-US" dirty="0"/>
              <a:t>Governance, Leadership, and Administration</a:t>
            </a:r>
          </a:p>
          <a:p>
            <a:pPr lvl="1"/>
            <a:r>
              <a:rPr lang="en-US" dirty="0"/>
              <a:t>A deeper inquiry into a handful of questions or self-study themes identified by NYIT.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0"/>
            <a:ext cx="6870224" cy="982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NYIT’s Middle States </a:t>
            </a:r>
            <a:r>
              <a:rPr lang="en-US" sz="4000" dirty="0" smtClean="0">
                <a:latin typeface="Calibri Light" panose="020F0302020204030204" pitchFamily="34" charset="0"/>
              </a:rPr>
              <a:t>Self-Study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81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Through the work of the 7 Working Groups four themes have been identified:</a:t>
            </a:r>
          </a:p>
          <a:p>
            <a:endParaRPr lang="en-US" dirty="0"/>
          </a:p>
          <a:p>
            <a:pPr lvl="1"/>
            <a:r>
              <a:rPr lang="en-US" b="1" i="1" dirty="0"/>
              <a:t>Scope, Size, Quality </a:t>
            </a:r>
            <a:r>
              <a:rPr lang="en-US" dirty="0"/>
              <a:t>- What we do, we will do well, do sustainably, and with high quality.</a:t>
            </a:r>
          </a:p>
          <a:p>
            <a:pPr marL="342900" lvl="1"/>
            <a:r>
              <a:rPr lang="en-US" dirty="0"/>
              <a:t>  </a:t>
            </a:r>
          </a:p>
          <a:p>
            <a:pPr lvl="1"/>
            <a:r>
              <a:rPr lang="en-US" b="1" i="1" dirty="0"/>
              <a:t>Organizational, Operational, and Physical Infrastructure</a:t>
            </a:r>
            <a:r>
              <a:rPr lang="en-US" dirty="0"/>
              <a:t> - We will ensure that we are well-positioned to deliver on our promises.</a:t>
            </a:r>
          </a:p>
          <a:p>
            <a:pPr lvl="1"/>
            <a:endParaRPr lang="en-US" dirty="0"/>
          </a:p>
          <a:p>
            <a:pPr lvl="1"/>
            <a:r>
              <a:rPr lang="en-US" b="1" i="1" dirty="0"/>
              <a:t>Assessment, Planning, and Resource Allocation</a:t>
            </a:r>
            <a:r>
              <a:rPr lang="en-US" dirty="0"/>
              <a:t> - We will ensure that our priorities are reflected in the decisions we make.</a:t>
            </a:r>
          </a:p>
          <a:p>
            <a:pPr lvl="1"/>
            <a:endParaRPr lang="en-US" dirty="0"/>
          </a:p>
          <a:p>
            <a:pPr lvl="1"/>
            <a:r>
              <a:rPr lang="en-US" b="1" i="1" dirty="0"/>
              <a:t>Climate, Culture, and Motivation </a:t>
            </a:r>
            <a:r>
              <a:rPr lang="en-US" dirty="0"/>
              <a:t>– We will strive to empower all members of our community to do their best work by practicing the values of trust, transparency, institutional pride, collaboration, and thoughtfulness in everything we do.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133350"/>
            <a:ext cx="6870224" cy="848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>
                <a:latin typeface="Calibri Light" panose="020F0302020204030204" pitchFamily="34" charset="0"/>
              </a:rPr>
              <a:t>NYIT’s Self-Study Themes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173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5000" y="133350"/>
            <a:ext cx="6870224" cy="848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>
                <a:latin typeface="Calibri Light" panose="020F0302020204030204" pitchFamily="34" charset="0"/>
              </a:rPr>
              <a:t>NYIT’s New Strategic Plan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44545"/>
            <a:ext cx="8229600" cy="30777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continue to implement the initiatives of the 2030 2.0 plan, as these position us to attain a more vision-driven set of strategies for the institution.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develop those strategies over the coming months, with the following areas of focus: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Creating the best student experience possible in a commuter-school 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Developing a broader view of faculty work in research and other scholarship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Developing a physical plan and IT infrastructure to support this work and to truly earn the name “Institute of Technology.”</a:t>
            </a:r>
          </a:p>
        </p:txBody>
      </p:sp>
    </p:spTree>
    <p:extLst>
      <p:ext uri="{BB962C8B-B14F-4D97-AF65-F5344CB8AC3E}">
        <p14:creationId xmlns:p14="http://schemas.microsoft.com/office/powerpoint/2010/main" val="363085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85750"/>
            <a:ext cx="6781800" cy="677108"/>
          </a:xfrm>
        </p:spPr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</a:rPr>
              <a:t>AY 16-17 Assessment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F753A1-1C00-4A67-8DB2-CAC520DF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4950"/>
            <a:ext cx="7467600" cy="281940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Updated program level learning outcomes.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Updated assessment matrix, which connect program learning outcomes to course learning outcomes.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Aligned program level learning outcome to institutional educational goals.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Summarized past three years assessment informed actions in improv</a:t>
            </a:r>
            <a:r>
              <a:rPr lang="en-US" altLang="zh-CN" dirty="0"/>
              <a:t>ing</a:t>
            </a:r>
            <a:r>
              <a:rPr lang="en-US" dirty="0"/>
              <a:t> students learning.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Assessed at least two program level learning outcomes.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Report oral communication assessment results.</a:t>
            </a:r>
          </a:p>
        </p:txBody>
      </p:sp>
      <p:sp>
        <p:nvSpPr>
          <p:cNvPr id="4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61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49"/>
            <a:ext cx="8229600" cy="2996565"/>
          </a:xfrm>
        </p:spPr>
        <p:txBody>
          <a:bodyPr>
            <a:normAutofit/>
          </a:bodyPr>
          <a:lstStyle/>
          <a:p>
            <a:r>
              <a:rPr lang="en-US" sz="2800" b="1" dirty="0"/>
              <a:t>64 </a:t>
            </a:r>
            <a:r>
              <a:rPr lang="en-US" sz="2800" dirty="0"/>
              <a:t>degree programs at all levels (Bachelor level and Master level)  from both New York and global campus submitted reports, 57 completed, 7 partially complete.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 reports (</a:t>
            </a:r>
            <a:r>
              <a:rPr lang="en-US" b="1" dirty="0"/>
              <a:t>9</a:t>
            </a:r>
            <a:r>
              <a:rPr lang="en-US" dirty="0"/>
              <a:t>) is due 9/15/2017 </a:t>
            </a:r>
          </a:p>
          <a:p>
            <a:r>
              <a:rPr lang="en-US" dirty="0"/>
              <a:t>NYITCOM (</a:t>
            </a:r>
            <a:r>
              <a:rPr lang="en-US" b="1" dirty="0"/>
              <a:t>6</a:t>
            </a:r>
            <a:r>
              <a:rPr lang="en-US" dirty="0"/>
              <a:t>) due </a:t>
            </a:r>
            <a:r>
              <a:rPr lang="en-US" dirty="0" smtClean="0"/>
              <a:t>10/31/2017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85750"/>
            <a:ext cx="6781800" cy="677108"/>
          </a:xfrm>
        </p:spPr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</a:rPr>
              <a:t>AY 16-17 Assessment Report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26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F073CE-A2EE-4F1E-B1B9-16653ED9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8967"/>
            <a:ext cx="7886700" cy="3533884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School of Engineering and Computer Sciences </a:t>
            </a:r>
          </a:p>
          <a:p>
            <a:r>
              <a:rPr lang="en-US" sz="6400" dirty="0"/>
              <a:t>	4 B.S., Programs-CS, ECE, ECET, ME-Program Self-Study to </a:t>
            </a:r>
            <a:r>
              <a:rPr lang="en-US" sz="6400" b="1" dirty="0"/>
              <a:t>ABET</a:t>
            </a:r>
          </a:p>
          <a:p>
            <a:r>
              <a:rPr lang="en-US" sz="6400" dirty="0"/>
              <a:t>NYITCOM- 3 Reports to </a:t>
            </a:r>
            <a:r>
              <a:rPr lang="en-US" sz="6400" b="1" dirty="0">
                <a:solidFill>
                  <a:prstClr val="black"/>
                </a:solidFill>
              </a:rPr>
              <a:t>COCA</a:t>
            </a:r>
            <a:endParaRPr lang="en-US" sz="6400" dirty="0"/>
          </a:p>
          <a:p>
            <a:r>
              <a:rPr lang="en-US" sz="6400" dirty="0"/>
              <a:t>School of Management-</a:t>
            </a:r>
            <a:r>
              <a:rPr lang="en-US" sz="6400" b="1" dirty="0"/>
              <a:t>AACS</a:t>
            </a:r>
            <a:r>
              <a:rPr lang="en-US" sz="6400" dirty="0"/>
              <a:t>B</a:t>
            </a:r>
          </a:p>
          <a:p>
            <a:r>
              <a:rPr lang="en-US" sz="6400" dirty="0"/>
              <a:t>	BSBA &amp; MBA Report to </a:t>
            </a:r>
            <a:r>
              <a:rPr lang="en-US" sz="6400" b="1" dirty="0"/>
              <a:t>AACSB</a:t>
            </a:r>
          </a:p>
          <a:p>
            <a:r>
              <a:rPr lang="en-US" sz="6400" dirty="0"/>
              <a:t>School of Architecture and Design</a:t>
            </a:r>
          </a:p>
          <a:p>
            <a:r>
              <a:rPr lang="en-US" sz="6400" dirty="0"/>
              <a:t>	B.Arch. </a:t>
            </a:r>
            <a:r>
              <a:rPr lang="en-US" sz="6400" b="1" dirty="0"/>
              <a:t>NAAB</a:t>
            </a:r>
            <a:r>
              <a:rPr lang="en-US" sz="6400" dirty="0"/>
              <a:t> self-study report for continuing accreditation. </a:t>
            </a:r>
          </a:p>
          <a:p>
            <a:r>
              <a:rPr lang="en-US" sz="6400" dirty="0"/>
              <a:t>	BFA interior design, </a:t>
            </a:r>
            <a:r>
              <a:rPr lang="en-US" sz="6400" b="1" dirty="0"/>
              <a:t>CIDA</a:t>
            </a:r>
            <a:r>
              <a:rPr lang="en-US" sz="6400" dirty="0"/>
              <a:t> report.</a:t>
            </a:r>
          </a:p>
          <a:p>
            <a:r>
              <a:rPr lang="en-US" sz="6400" dirty="0"/>
              <a:t>School of Health Professions</a:t>
            </a:r>
          </a:p>
          <a:p>
            <a:r>
              <a:rPr lang="en-US" sz="6400" dirty="0"/>
              <a:t>	MS Physician Assistant Report to </a:t>
            </a:r>
            <a:r>
              <a:rPr lang="en-US" sz="6400" b="1" dirty="0"/>
              <a:t>ARC-PA</a:t>
            </a:r>
          </a:p>
          <a:p>
            <a:r>
              <a:rPr lang="en-US" sz="6400" dirty="0"/>
              <a:t>	D.P.T Report to </a:t>
            </a:r>
            <a:r>
              <a:rPr lang="en-US" sz="6400" b="1" dirty="0"/>
              <a:t>CAPTE</a:t>
            </a:r>
          </a:p>
          <a:p>
            <a:r>
              <a:rPr lang="en-US" sz="6400" dirty="0"/>
              <a:t>School of Interdisciplinary Studies and Education</a:t>
            </a:r>
          </a:p>
          <a:p>
            <a:r>
              <a:rPr lang="en-US" sz="6400" dirty="0"/>
              <a:t>	Advanced School leadership and Technology-</a:t>
            </a:r>
            <a:r>
              <a:rPr lang="en-US" sz="6400" b="1" dirty="0"/>
              <a:t>ELCC</a:t>
            </a:r>
          </a:p>
          <a:p>
            <a:r>
              <a:rPr lang="en-US" sz="6400" dirty="0"/>
              <a:t>	MS Instructional Technology-</a:t>
            </a:r>
            <a:r>
              <a:rPr lang="en-US" sz="6400" b="1" dirty="0"/>
              <a:t>ISTE</a:t>
            </a:r>
          </a:p>
          <a:p>
            <a:r>
              <a:rPr lang="en-US" sz="6400" dirty="0"/>
              <a:t>	MS Childhood Education-</a:t>
            </a:r>
            <a:r>
              <a:rPr lang="en-US" sz="6400" b="1" dirty="0"/>
              <a:t>ACEI</a:t>
            </a:r>
          </a:p>
          <a:p>
            <a:r>
              <a:rPr lang="en-US" sz="6400" b="1" dirty="0"/>
              <a:t>	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Childhood Education: </a:t>
            </a:r>
            <a:r>
              <a:rPr lang="en-US" sz="6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NAEYC</a:t>
            </a:r>
            <a:endParaRPr lang="en-US" sz="6400" b="1" dirty="0"/>
          </a:p>
          <a:p>
            <a:endParaRPr lang="en-US" sz="5400" b="1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 txBox="1">
            <a:spLocks/>
          </p:cNvSpPr>
          <p:nvPr/>
        </p:nvSpPr>
        <p:spPr>
          <a:xfrm>
            <a:off x="1905000" y="-30956"/>
            <a:ext cx="64008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AY 16-17 Professional Accreditation Self-study</a:t>
            </a:r>
            <a:endParaRPr lang="en-US" sz="4000" kern="0" dirty="0">
              <a:latin typeface="Calibri Light" panose="020F03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29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50865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Gain a coherent understanding of the knowledge, skills, and values of their discipline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Achieve proficiency in oral </a:t>
            </a:r>
            <a:r>
              <a:rPr lang="en-US" dirty="0"/>
              <a:t>and written </a:t>
            </a:r>
            <a:r>
              <a:rPr lang="en-US" dirty="0">
                <a:solidFill>
                  <a:schemeClr val="accent2"/>
                </a:solidFill>
              </a:rPr>
              <a:t>communication</a:t>
            </a:r>
            <a:r>
              <a:rPr lang="en-US" dirty="0"/>
              <a:t>, scientific and quantitative reasoning, critical analysis, technological competency, and information literacy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Integrate academic and co-curricular learning to explore concepts and questions that bridge disciplines, professions, and cultures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Formulate evidence-based and ethical courses of action or conclusions to address challenges and problems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Engage with, respond to, and reflect on political, social, environmental and economic challenges at local, national, and global levels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Develop self-efficacy, professionalism, creativity, and an innovative spirit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85750"/>
            <a:ext cx="6400800" cy="692497"/>
          </a:xfrm>
        </p:spPr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</a:rPr>
              <a:t>NYIT 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86391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 txBox="1">
            <a:spLocks/>
          </p:cNvSpPr>
          <p:nvPr/>
        </p:nvSpPr>
        <p:spPr>
          <a:xfrm>
            <a:off x="1981200" y="285750"/>
            <a:ext cx="68580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>
                <a:latin typeface="Calibri Light" panose="020F0302020204030204" pitchFamily="34" charset="0"/>
              </a:rPr>
              <a:t>Programs (</a:t>
            </a:r>
            <a:r>
              <a:rPr lang="en-US" sz="4400">
                <a:latin typeface="Calibri Light" panose="020F0302020204030204" pitchFamily="34" charset="0"/>
              </a:rPr>
              <a:t>used </a:t>
            </a:r>
            <a:r>
              <a:rPr lang="en-US" sz="4400" smtClean="0">
                <a:latin typeface="Calibri Light" panose="020F0302020204030204" pitchFamily="34" charset="0"/>
              </a:rPr>
              <a:t>AACU rubric</a:t>
            </a:r>
            <a:r>
              <a:rPr lang="en-US" sz="4400" dirty="0">
                <a:latin typeface="Calibri Light" panose="020F0302020204030204" pitchFamily="34" charset="0"/>
              </a:rPr>
              <a:t>)</a:t>
            </a:r>
            <a:r>
              <a:rPr lang="en-US" sz="4400" dirty="0"/>
              <a:t> </a:t>
            </a:r>
            <a:endParaRPr lang="en-US" sz="4400" kern="0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276350"/>
            <a:ext cx="4495800" cy="435133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>
                <a:solidFill>
                  <a:sysClr val="windowText" lastClr="000000"/>
                </a:solidFill>
              </a:rPr>
              <a:t>Undergraduate-11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BS,BA Business Administration 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BS, Psychology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BS, Criminal Justice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BS, Behavioral Sciences (Sociology/Social Work)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BFA Interior Design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English Department Core (FCWR 3xx)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BS Health Sciences/Health &amp; Wellness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BS, Biology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BFA, Computer Graphics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BFA, Graphic Design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BS, Urban Administration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75496" y="1200150"/>
            <a:ext cx="4572000" cy="3943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>
                <a:solidFill>
                  <a:sysClr val="windowText" lastClr="000000"/>
                </a:solidFill>
              </a:rPr>
              <a:t>Graduate-9</a:t>
            </a:r>
            <a:endParaRPr lang="en-US" b="1" kern="0" dirty="0">
              <a:solidFill>
                <a:sysClr val="windowText" lastClr="000000"/>
              </a:solidFill>
            </a:endParaRPr>
          </a:p>
          <a:p>
            <a:r>
              <a:rPr lang="en-US" kern="0" dirty="0">
                <a:solidFill>
                  <a:sysClr val="windowText" lastClr="000000"/>
                </a:solidFill>
              </a:rPr>
              <a:t>MBA program 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MS, Architecture, Urban and Regional Design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MS, Clinical Nutrition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MSIT, Instructional Technology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MS, School Counseling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MFA, Computer Graphics (Graphic Design, Animation, and Art &amp; Technology)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MS, Energy Management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MFA, Computer Graphics</a:t>
            </a:r>
          </a:p>
          <a:p>
            <a:r>
              <a:rPr lang="en-US" kern="0" dirty="0">
                <a:solidFill>
                  <a:sysClr val="windowText" lastClr="000000"/>
                </a:solidFill>
              </a:rPr>
              <a:t>School Leadership and Technology Advanced Diploma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3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 txBox="1">
            <a:spLocks/>
          </p:cNvSpPr>
          <p:nvPr/>
        </p:nvSpPr>
        <p:spPr>
          <a:xfrm>
            <a:off x="1905000" y="-30956"/>
            <a:ext cx="64008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Oral Communication Assessment </a:t>
            </a:r>
            <a:r>
              <a:rPr lang="en-US" altLang="zh-CN" sz="4000" dirty="0">
                <a:latin typeface="Calibri Light" panose="020F0302020204030204" pitchFamily="34" charset="0"/>
              </a:rPr>
              <a:t>Total of 512</a:t>
            </a:r>
            <a:r>
              <a:rPr lang="en-US" sz="4000" dirty="0">
                <a:latin typeface="Calibri Light" panose="020F0302020204030204" pitchFamily="34" charset="0"/>
              </a:rPr>
              <a:t>:</a:t>
            </a:r>
            <a:endParaRPr lang="en-US" sz="4000" kern="0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733551"/>
            <a:ext cx="4427328" cy="2590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Undergraduates:</a:t>
            </a:r>
          </a:p>
          <a:p>
            <a:endParaRPr lang="en-US" sz="3600" kern="0" dirty="0">
              <a:solidFill>
                <a:sysClr val="windowText" lastClr="00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sz="3600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320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13680" y="1733549"/>
            <a:ext cx="4427328" cy="238918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Graduates:</a:t>
            </a:r>
          </a:p>
          <a:p>
            <a:endParaRPr lang="en-US" sz="3600" kern="0" dirty="0">
              <a:solidFill>
                <a:sysClr val="windowText" lastClr="00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sz="3600" kern="0" dirty="0">
                <a:solidFill>
                  <a:sysClr val="windowText" lastClr="000000"/>
                </a:solidFill>
                <a:latin typeface="Calibri Light" panose="020F0302020204030204" pitchFamily="34" charset="0"/>
              </a:rPr>
              <a:t>192</a:t>
            </a:r>
          </a:p>
          <a:p>
            <a:endParaRPr lang="en-US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575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04950"/>
            <a:ext cx="5867400" cy="2492990"/>
          </a:xfrm>
        </p:spPr>
        <p:txBody>
          <a:bodyPr/>
          <a:lstStyle/>
          <a:p>
            <a:r>
              <a:rPr lang="en-US" i="1" dirty="0"/>
              <a:t>Rubric Definition</a:t>
            </a:r>
            <a:r>
              <a:rPr lang="en-US" dirty="0"/>
              <a:t>: Oral communication is prepared, purposeful presentation designed to increase knowledge, to foster understanding, or to promote change in the listeners’ attitudes, values, beliefs, or behaviors.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Organization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Language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Delivery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Supporting Material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Central Message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9964237-88DC-4191-804F-283AC86B9BD4}"/>
              </a:ext>
            </a:extLst>
          </p:cNvPr>
          <p:cNvSpPr txBox="1">
            <a:spLocks/>
          </p:cNvSpPr>
          <p:nvPr/>
        </p:nvSpPr>
        <p:spPr>
          <a:xfrm>
            <a:off x="1905000" y="-30956"/>
            <a:ext cx="64008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FFCC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</a:rPr>
              <a:t>AACU Oral Communication  Rubric (scale 1-4)</a:t>
            </a:r>
          </a:p>
        </p:txBody>
      </p:sp>
      <p:sp>
        <p:nvSpPr>
          <p:cNvPr id="6" name="object 6"/>
          <p:cNvSpPr/>
          <p:nvPr/>
        </p:nvSpPr>
        <p:spPr>
          <a:xfrm>
            <a:off x="8077200" y="4122738"/>
            <a:ext cx="785811" cy="78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212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IT BOT Presentation Template (003).pptx [Read-Only]" id="{3A999078-B391-4CF8-B432-0D8ACC88E0B5}" vid="{2F44CEC0-C195-4FC5-88D6-6DCBA4F9D7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1921</Words>
  <Application>Microsoft Office PowerPoint</Application>
  <PresentationFormat>On-screen Show (16:9)</PresentationFormat>
  <Paragraphs>238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宋体</vt:lpstr>
      <vt:lpstr>Arial</vt:lpstr>
      <vt:lpstr>Calibri</vt:lpstr>
      <vt:lpstr>Calibri Light</vt:lpstr>
      <vt:lpstr>Garamond</vt:lpstr>
      <vt:lpstr>Mangal</vt:lpstr>
      <vt:lpstr>Tahoma</vt:lpstr>
      <vt:lpstr>Times New Roman</vt:lpstr>
      <vt:lpstr>Office Theme</vt:lpstr>
      <vt:lpstr>Assessment Day </vt:lpstr>
      <vt:lpstr>Agenda:</vt:lpstr>
      <vt:lpstr>AY 16-17 Assessment Report</vt:lpstr>
      <vt:lpstr>AY 16-17 Assessment Report</vt:lpstr>
      <vt:lpstr>PowerPoint Presentation</vt:lpstr>
      <vt:lpstr>NYIT Learning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Communication Skill Assessment Report</vt:lpstr>
      <vt:lpstr>NYIT Learning Goals</vt:lpstr>
      <vt:lpstr>Information Literacy Assessment Initiative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Expectations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Day</dc:title>
  <dc:creator>Shifang Li</dc:creator>
  <cp:lastModifiedBy>Desktop Support</cp:lastModifiedBy>
  <cp:revision>49</cp:revision>
  <cp:lastPrinted>2017-08-30T14:49:46Z</cp:lastPrinted>
  <dcterms:created xsi:type="dcterms:W3CDTF">2017-02-23T09:55:31Z</dcterms:created>
  <dcterms:modified xsi:type="dcterms:W3CDTF">2017-09-01T12:38:36Z</dcterms:modified>
</cp:coreProperties>
</file>